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99" r:id="rId3"/>
    <p:sldId id="303" r:id="rId4"/>
    <p:sldId id="301" r:id="rId5"/>
    <p:sldId id="306" r:id="rId6"/>
    <p:sldId id="307" r:id="rId7"/>
    <p:sldId id="326" r:id="rId8"/>
    <p:sldId id="304" r:id="rId9"/>
    <p:sldId id="305" r:id="rId10"/>
    <p:sldId id="286" r:id="rId11"/>
    <p:sldId id="259" r:id="rId12"/>
    <p:sldId id="264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10" r:id="rId28"/>
    <p:sldId id="332" r:id="rId29"/>
    <p:sldId id="333" r:id="rId30"/>
    <p:sldId id="330" r:id="rId31"/>
    <p:sldId id="345" r:id="rId32"/>
    <p:sldId id="331" r:id="rId33"/>
    <p:sldId id="336" r:id="rId34"/>
    <p:sldId id="339" r:id="rId35"/>
    <p:sldId id="340" r:id="rId36"/>
    <p:sldId id="341" r:id="rId37"/>
    <p:sldId id="342" r:id="rId38"/>
    <p:sldId id="343" r:id="rId39"/>
    <p:sldId id="344" r:id="rId4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6C5C9-6AD9-4CC5-AC71-F01411D099EB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8346E-F58D-4FF3-A5E8-3E9BC7616F08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1830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346E-F58D-4FF3-A5E8-3E9BC7616F08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346E-F58D-4FF3-A5E8-3E9BC7616F08}" type="slidenum">
              <a:rPr lang="es-MX" smtClean="0"/>
              <a:pPr/>
              <a:t>10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346E-F58D-4FF3-A5E8-3E9BC7616F08}" type="slidenum">
              <a:rPr lang="es-MX" smtClean="0"/>
              <a:pPr/>
              <a:t>11</a:t>
            </a:fld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8346E-F58D-4FF3-A5E8-3E9BC7616F08}" type="slidenum">
              <a:rPr lang="es-MX" smtClean="0"/>
              <a:pPr/>
              <a:t>12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C7151E4-ACD6-4561-A0D4-0D751B79D735}" type="datetimeFigureOut">
              <a:rPr lang="es-MX" smtClean="0"/>
              <a:pPr/>
              <a:t>24/04/2015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AA302BF-FB79-496B-A190-D73E076FBC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3672408"/>
          </a:xfrm>
        </p:spPr>
        <p:txBody>
          <a:bodyPr>
            <a:noAutofit/>
          </a:bodyPr>
          <a:lstStyle/>
          <a:p>
            <a:pPr algn="ctr"/>
            <a:r>
              <a:rPr lang="es-MX" sz="4600" b="1" dirty="0" smtClean="0">
                <a:latin typeface="Algerian" pitchFamily="82" charset="0"/>
                <a:cs typeface="Calibri" pitchFamily="34" charset="0"/>
              </a:rPr>
              <a:t>DISEÑO, IMPLEMENTACIÓN Y EVALUACIÓN DE POLITICAS PÚBLICAS EN MATERIA DE PREVENCIÓN SOCIAL DE LA VIOLENCIA Y LA DELINCUENCIA</a:t>
            </a:r>
            <a:endParaRPr lang="es-MX" sz="4600" b="1" dirty="0">
              <a:latin typeface="Algerian" pitchFamily="82" charset="0"/>
              <a:cs typeface="Calibri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4005064"/>
            <a:ext cx="7891352" cy="2441043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r>
              <a:rPr lang="es-MX" sz="3200" b="1" dirty="0" smtClean="0">
                <a:latin typeface="Algerian" pitchFamily="82" charset="0"/>
              </a:rPr>
              <a:t>JOSÉ ANTONIO Morales </a:t>
            </a:r>
            <a:r>
              <a:rPr lang="es-MX" sz="3200" b="1" dirty="0" err="1" smtClean="0">
                <a:latin typeface="Algerian" pitchFamily="82" charset="0"/>
              </a:rPr>
              <a:t>aviña</a:t>
            </a:r>
            <a:endParaRPr lang="es-MX" sz="3200" b="1" dirty="0" smtClean="0">
              <a:latin typeface="Algerian" pitchFamily="82" charset="0"/>
            </a:endParaRPr>
          </a:p>
          <a:p>
            <a:endParaRPr lang="es-MX" sz="3200" b="1" dirty="0">
              <a:latin typeface="Algerian" pitchFamily="82" charset="0"/>
            </a:endParaRPr>
          </a:p>
          <a:p>
            <a:r>
              <a:rPr lang="es-MX" sz="3200" b="1" dirty="0" smtClean="0">
                <a:latin typeface="Algerian" pitchFamily="82" charset="0"/>
              </a:rPr>
              <a:t>					ABRIL 2015</a:t>
            </a:r>
            <a:endParaRPr lang="es-MX" sz="3200" b="1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01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936104"/>
          </a:xfrm>
        </p:spPr>
        <p:txBody>
          <a:bodyPr/>
          <a:lstStyle/>
          <a:p>
            <a:pPr algn="ctr"/>
            <a:r>
              <a:rPr lang="es-MX" sz="4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s-MX" sz="3200" b="1" dirty="0" smtClean="0">
                <a:latin typeface="Calibri" pitchFamily="34" charset="0"/>
                <a:cs typeface="Calibri" pitchFamily="34" charset="0"/>
              </a:rPr>
              <a:t>Las políticas públicas</a:t>
            </a:r>
            <a:endParaRPr lang="es-MX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916832"/>
            <a:ext cx="7520940" cy="4464496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s-MX" sz="3600" b="0" dirty="0" smtClean="0">
                <a:latin typeface="Calibri" pitchFamily="34" charset="0"/>
                <a:cs typeface="Calibri" pitchFamily="34" charset="0"/>
              </a:rPr>
              <a:t>Eficiencia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MX" sz="3600" b="0" dirty="0" smtClean="0">
                <a:latin typeface="Calibri" pitchFamily="34" charset="0"/>
                <a:cs typeface="Calibri" pitchFamily="34" charset="0"/>
              </a:rPr>
              <a:t>Legitimidad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s-MX" sz="3600" b="0" dirty="0">
                <a:latin typeface="Calibri" pitchFamily="34" charset="0"/>
                <a:cs typeface="Calibri" pitchFamily="34" charset="0"/>
              </a:rPr>
              <a:t>G</a:t>
            </a:r>
            <a:r>
              <a:rPr lang="es-MX" sz="3600" b="0" dirty="0" smtClean="0">
                <a:latin typeface="Calibri" pitchFamily="34" charset="0"/>
                <a:cs typeface="Calibri" pitchFamily="34" charset="0"/>
              </a:rPr>
              <a:t>obernabilidad</a:t>
            </a:r>
            <a:endParaRPr lang="es-MX" sz="36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3 Abrir llave"/>
          <p:cNvSpPr/>
          <p:nvPr/>
        </p:nvSpPr>
        <p:spPr>
          <a:xfrm>
            <a:off x="4355976" y="1700808"/>
            <a:ext cx="864096" cy="28083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580112" y="1700808"/>
            <a:ext cx="2952328" cy="21602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GOBIERNO</a:t>
            </a:r>
          </a:p>
          <a:p>
            <a:pPr algn="ctr"/>
            <a:r>
              <a:rPr lang="es-MX" sz="2800" b="1" dirty="0" smtClean="0"/>
              <a:t>ADMINISTRACIÓN PÚBLICA</a:t>
            </a:r>
            <a:endParaRPr lang="es-MX" sz="2800" b="1" dirty="0"/>
          </a:p>
        </p:txBody>
      </p:sp>
    </p:spTree>
    <p:extLst>
      <p:ext uri="{BB962C8B-B14F-4D97-AF65-F5344CB8AC3E}">
        <p14:creationId xmlns="" xmlns:p14="http://schemas.microsoft.com/office/powerpoint/2010/main" val="6577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>
            <a:off x="2267744" y="1491640"/>
            <a:ext cx="4392488" cy="2736304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Elipse"/>
          <p:cNvSpPr/>
          <p:nvPr/>
        </p:nvSpPr>
        <p:spPr>
          <a:xfrm>
            <a:off x="2190053" y="0"/>
            <a:ext cx="4547869" cy="148478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Autoridades político-administrativas, quienes elaboran y aplican la política pública</a:t>
            </a:r>
            <a:endParaRPr lang="es-MX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259632" y="2276872"/>
            <a:ext cx="1520608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Hipótesis de intervención</a:t>
            </a:r>
            <a:endParaRPr lang="es-MX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96176" y="2287156"/>
            <a:ext cx="2136224" cy="1145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Definición política del problema colectivo a resolver</a:t>
            </a:r>
            <a:endParaRPr lang="es-MX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99461" y="4528369"/>
            <a:ext cx="180020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Hipótesis causal</a:t>
            </a:r>
            <a:endParaRPr lang="es-MX" sz="20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67544" y="4258777"/>
            <a:ext cx="3168352" cy="169050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Grupos objetivo, o quienes causan el problema</a:t>
            </a:r>
            <a:endParaRPr lang="es-MX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5724128" y="4259586"/>
            <a:ext cx="3419872" cy="16176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2000" b="1" dirty="0" smtClean="0">
                <a:latin typeface="Calibri" pitchFamily="34" charset="0"/>
                <a:cs typeface="Calibri" pitchFamily="34" charset="0"/>
              </a:rPr>
              <a:t>Beneficiarios finales, quienes padecen el efecto negativo del problema</a:t>
            </a:r>
            <a:endParaRPr lang="es-MX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705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648072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908720"/>
            <a:ext cx="8640960" cy="5472608"/>
          </a:xfrm>
        </p:spPr>
        <p:txBody>
          <a:bodyPr>
            <a:noAutofit/>
          </a:bodyPr>
          <a:lstStyle/>
          <a:p>
            <a:r>
              <a:rPr lang="es-MX" sz="2100" b="0" dirty="0" smtClean="0">
                <a:latin typeface="Algerian" pitchFamily="82" charset="0"/>
                <a:cs typeface="Calibri" pitchFamily="34" charset="0"/>
              </a:rPr>
              <a:t>1°.- la PP </a:t>
            </a:r>
            <a:r>
              <a:rPr lang="es-MX" sz="2100" dirty="0" smtClean="0">
                <a:latin typeface="Algerian" pitchFamily="82" charset="0"/>
                <a:cs typeface="Calibri" pitchFamily="34" charset="0"/>
              </a:rPr>
              <a:t>no es sólo un plan de acción </a:t>
            </a:r>
            <a:r>
              <a:rPr lang="es-MX" sz="2100" b="0" dirty="0" smtClean="0">
                <a:latin typeface="Algerian" pitchFamily="82" charset="0"/>
                <a:cs typeface="Calibri" pitchFamily="34" charset="0"/>
              </a:rPr>
              <a:t>sino un proceso de la toma de decisiones, pero que implica actividades que proceden y prosiguen a la decisión gubernamental</a:t>
            </a:r>
          </a:p>
          <a:p>
            <a:r>
              <a:rPr lang="es-MX" sz="2100" b="0" dirty="0" smtClean="0">
                <a:latin typeface="Algerian" pitchFamily="82" charset="0"/>
                <a:cs typeface="Calibri" pitchFamily="34" charset="0"/>
              </a:rPr>
              <a:t>2°.- conjunto encadenado de decisiones y de acciones resultado de las interacciones estructuradas y repetidas entre diferentes actores, públicos y privados implicados en el surgimiento, formulación y resolución de </a:t>
            </a:r>
            <a:r>
              <a:rPr lang="es-MX" sz="2100" dirty="0" smtClean="0">
                <a:latin typeface="Algerian" pitchFamily="82" charset="0"/>
                <a:cs typeface="Calibri" pitchFamily="34" charset="0"/>
              </a:rPr>
              <a:t>un problema políticamente definido como público</a:t>
            </a:r>
          </a:p>
          <a:p>
            <a:pPr>
              <a:lnSpc>
                <a:spcPct val="90000"/>
              </a:lnSpc>
            </a:pPr>
            <a:r>
              <a:rPr lang="es-MX" sz="2100" b="0" dirty="0" smtClean="0">
                <a:latin typeface="Algerian" pitchFamily="82" charset="0"/>
              </a:rPr>
              <a:t>3°.- Conjunto  articulado de decisiones y acciones desplegadas por los gobiernos con el fin de conducir </a:t>
            </a:r>
            <a:r>
              <a:rPr lang="es-MX" sz="2100" b="0" dirty="0" err="1" smtClean="0">
                <a:latin typeface="Algerian" pitchFamily="82" charset="0"/>
              </a:rPr>
              <a:t>laS</a:t>
            </a:r>
            <a:r>
              <a:rPr lang="es-MX" sz="2100" b="0" dirty="0" smtClean="0">
                <a:latin typeface="Algerian" pitchFamily="82" charset="0"/>
              </a:rPr>
              <a:t> condiciones de vida de los gobernantes hacia situaciones que resultan deseables desde un punto de vista social y político.</a:t>
            </a:r>
          </a:p>
          <a:p>
            <a:pPr>
              <a:lnSpc>
                <a:spcPct val="90000"/>
              </a:lnSpc>
            </a:pPr>
            <a:r>
              <a:rPr lang="es-MX" sz="2100" b="0" dirty="0" smtClean="0">
                <a:latin typeface="Algerian" pitchFamily="82" charset="0"/>
              </a:rPr>
              <a:t>4°.- La situaciones deseables suelen, aunque no necesariamente, ser parte de la visión objetivo de un plan de desarrollo.</a:t>
            </a:r>
            <a:endParaRPr lang="es-MX" sz="1800" b="0" dirty="0">
              <a:latin typeface="Algerian" pitchFamily="82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166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lgerian" pitchFamily="82" charset="0"/>
              </a:rPr>
              <a:t>Políticas públicas y planeación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100628"/>
            <a:ext cx="8064896" cy="520869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sz="2400" dirty="0" smtClean="0">
                <a:latin typeface="Algerian" pitchFamily="82" charset="0"/>
              </a:rPr>
              <a:t>           Visión </a:t>
            </a:r>
            <a:r>
              <a:rPr lang="es-MX" sz="2400" dirty="0">
                <a:latin typeface="Algerian" pitchFamily="82" charset="0"/>
              </a:rPr>
              <a:t>o imagen objetivo</a:t>
            </a:r>
            <a:r>
              <a:rPr lang="es-MX" sz="2400" dirty="0" smtClean="0">
                <a:latin typeface="Algerian" pitchFamily="82" charset="0"/>
              </a:rPr>
              <a:t>:</a:t>
            </a:r>
          </a:p>
          <a:p>
            <a:endParaRPr lang="es-MX" sz="2400" dirty="0" smtClean="0">
              <a:latin typeface="Algerian" pitchFamily="82" charset="0"/>
            </a:endParaRPr>
          </a:p>
          <a:p>
            <a:r>
              <a:rPr lang="es-MX" sz="2400" dirty="0" smtClean="0">
                <a:latin typeface="Algerian" pitchFamily="82" charset="0"/>
              </a:rPr>
              <a:t>    panorama </a:t>
            </a:r>
            <a:r>
              <a:rPr lang="es-MX" sz="2400" dirty="0">
                <a:latin typeface="Algerian" pitchFamily="82" charset="0"/>
              </a:rPr>
              <a:t>general de largo plazo que describe el estado deseable de las distintas dimensiones del desarrollo humano y social: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r>
              <a:rPr lang="es-MX" sz="2400" b="1" dirty="0" smtClean="0">
                <a:latin typeface="Algerian" pitchFamily="82" charset="0"/>
              </a:rPr>
              <a:t>Satisfacción </a:t>
            </a:r>
            <a:r>
              <a:rPr lang="es-MX" sz="2400" b="1" dirty="0">
                <a:latin typeface="Algerian" pitchFamily="82" charset="0"/>
              </a:rPr>
              <a:t>individual        </a:t>
            </a:r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endParaRPr lang="es-MX" dirty="0" smtClean="0"/>
          </a:p>
          <a:p>
            <a:pPr lvl="1">
              <a:buNone/>
            </a:pPr>
            <a:r>
              <a:rPr lang="es-MX" sz="2400" b="1" dirty="0" smtClean="0">
                <a:latin typeface="Algerian" pitchFamily="82" charset="0"/>
              </a:rPr>
              <a:t> Convivencia </a:t>
            </a:r>
            <a:r>
              <a:rPr lang="es-MX" sz="2400" b="1" dirty="0">
                <a:latin typeface="Algerian" pitchFamily="82" charset="0"/>
              </a:rPr>
              <a:t>social               </a:t>
            </a:r>
          </a:p>
          <a:p>
            <a:endParaRPr lang="es-ES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580112" y="4869160"/>
            <a:ext cx="2937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400" b="1" dirty="0">
                <a:latin typeface="Algerian" pitchFamily="82" charset="0"/>
              </a:rPr>
              <a:t>Bienestar Social</a:t>
            </a:r>
            <a:endParaRPr lang="es-ES" sz="2400" b="1" dirty="0">
              <a:latin typeface="Algerian" pitchFamily="82" charset="0"/>
            </a:endParaRPr>
          </a:p>
        </p:txBody>
      </p:sp>
      <p:sp>
        <p:nvSpPr>
          <p:cNvPr id="7" name="6 Cerrar llave"/>
          <p:cNvSpPr/>
          <p:nvPr/>
        </p:nvSpPr>
        <p:spPr>
          <a:xfrm>
            <a:off x="4788024" y="4437112"/>
            <a:ext cx="648072" cy="136815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923928" y="1844824"/>
            <a:ext cx="0" cy="6480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6804025" y="1125538"/>
            <a:ext cx="1800225" cy="30241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Visión</a:t>
            </a:r>
          </a:p>
          <a:p>
            <a:pPr algn="ctr"/>
            <a:r>
              <a:rPr lang="es-MX"/>
              <a:t>o </a:t>
            </a:r>
          </a:p>
          <a:p>
            <a:pPr algn="ctr"/>
            <a:r>
              <a:rPr lang="es-MX"/>
              <a:t>imagen obejetivo</a:t>
            </a:r>
            <a:endParaRPr lang="es-ES"/>
          </a:p>
        </p:txBody>
      </p:sp>
      <p:sp>
        <p:nvSpPr>
          <p:cNvPr id="6150" name="Oval 6"/>
          <p:cNvSpPr>
            <a:spLocks noChangeArrowheads="1"/>
          </p:cNvSpPr>
          <p:nvPr/>
        </p:nvSpPr>
        <p:spPr bwMode="auto">
          <a:xfrm>
            <a:off x="468313" y="1125538"/>
            <a:ext cx="2159000" cy="32400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dirty="0" smtClean="0"/>
              <a:t>¿En </a:t>
            </a:r>
            <a:r>
              <a:rPr lang="es-MX" dirty="0"/>
              <a:t>donde estamos?</a:t>
            </a:r>
          </a:p>
          <a:p>
            <a:pPr algn="ctr"/>
            <a:r>
              <a:rPr lang="es-MX" dirty="0"/>
              <a:t>(Diagnóstico)</a:t>
            </a:r>
            <a:endParaRPr lang="es-ES" dirty="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627784" y="1772816"/>
            <a:ext cx="4321745" cy="7200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411412" y="3716339"/>
            <a:ext cx="348" cy="64876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2411760" y="4365104"/>
            <a:ext cx="482542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7236296" y="3933056"/>
            <a:ext cx="0" cy="43204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059832" y="1916832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Estrategias 1</a:t>
            </a:r>
            <a:endParaRPr lang="es-ES" dirty="0"/>
          </a:p>
        </p:txBody>
      </p:sp>
      <p:cxnSp>
        <p:nvCxnSpPr>
          <p:cNvPr id="6157" name="AutoShape 13"/>
          <p:cNvCxnSpPr>
            <a:cxnSpLocks noChangeShapeType="1"/>
          </p:cNvCxnSpPr>
          <p:nvPr/>
        </p:nvCxnSpPr>
        <p:spPr bwMode="auto">
          <a:xfrm flipV="1">
            <a:off x="2483768" y="2636912"/>
            <a:ext cx="4348609" cy="36003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716016" y="2780928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Estrategias 2</a:t>
            </a:r>
            <a:endParaRPr lang="es-ES" dirty="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4860032" y="3501008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Estrategias 3</a:t>
            </a:r>
            <a:endParaRPr lang="es-ES" dirty="0"/>
          </a:p>
        </p:txBody>
      </p:sp>
      <p:cxnSp>
        <p:nvCxnSpPr>
          <p:cNvPr id="6161" name="AutoShape 17"/>
          <p:cNvCxnSpPr>
            <a:cxnSpLocks noChangeShapeType="1"/>
            <a:endCxn id="6148" idx="3"/>
          </p:cNvCxnSpPr>
          <p:nvPr/>
        </p:nvCxnSpPr>
        <p:spPr bwMode="auto">
          <a:xfrm>
            <a:off x="2483768" y="3501008"/>
            <a:ext cx="4583894" cy="205835"/>
          </a:xfrm>
          <a:prstGeom prst="curvedConnector4">
            <a:avLst>
              <a:gd name="adj1" fmla="val 47124"/>
              <a:gd name="adj2" fmla="val 21106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5292080" y="4365104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Estrategias 4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1259632" y="260648"/>
            <a:ext cx="4537571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Visión</a:t>
            </a:r>
            <a:endParaRPr lang="es-E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491880" y="3501008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2123728" y="3861048"/>
            <a:ext cx="2808287" cy="1296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Objetivos</a:t>
            </a:r>
            <a:endParaRPr lang="es-E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563888" y="5157192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979712" y="5949280"/>
            <a:ext cx="3168650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Estrategias adecuadas</a:t>
            </a:r>
            <a:endParaRPr lang="es-ES"/>
          </a:p>
        </p:txBody>
      </p:sp>
      <p:sp>
        <p:nvSpPr>
          <p:cNvPr id="7182" name="AutoShape 14"/>
          <p:cNvSpPr>
            <a:spLocks/>
          </p:cNvSpPr>
          <p:nvPr/>
        </p:nvSpPr>
        <p:spPr bwMode="auto">
          <a:xfrm>
            <a:off x="6228184" y="260648"/>
            <a:ext cx="144017" cy="1512168"/>
          </a:xfrm>
          <a:prstGeom prst="leftBrace">
            <a:avLst>
              <a:gd name="adj1" fmla="val 2014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372200" y="620688"/>
            <a:ext cx="24845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Situación Económica</a:t>
            </a:r>
          </a:p>
          <a:p>
            <a:r>
              <a:rPr lang="es-MX" dirty="0"/>
              <a:t> </a:t>
            </a:r>
            <a:r>
              <a:rPr lang="es-MX" dirty="0" smtClean="0"/>
              <a:t>satisfacer </a:t>
            </a:r>
            <a:r>
              <a:rPr lang="es-MX" dirty="0"/>
              <a:t>necesidades</a:t>
            </a:r>
            <a:endParaRPr lang="es-ES" dirty="0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932040" y="4581128"/>
            <a:ext cx="16561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6784975" y="4240213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6732240" y="4293096"/>
            <a:ext cx="165315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dirty="0"/>
              <a:t>Pleno empleo</a:t>
            </a:r>
            <a:endParaRPr lang="es-ES" dirty="0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7884368" y="1268760"/>
            <a:ext cx="0" cy="29516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6732240" y="4653136"/>
            <a:ext cx="191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Pobreza, mínima</a:t>
            </a:r>
            <a:endParaRPr lang="es-ES" dirty="0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288213" y="4941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s-ES_tradnl"/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732240" y="5013176"/>
            <a:ext cx="165315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dirty="0"/>
              <a:t>Ingreso </a:t>
            </a:r>
            <a:r>
              <a:rPr lang="es-MX" dirty="0" smtClean="0"/>
              <a:t>digno</a:t>
            </a:r>
            <a:endParaRPr lang="es-ES" dirty="0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5148064" y="5949280"/>
            <a:ext cx="13681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804248" y="5589240"/>
            <a:ext cx="17183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dirty="0"/>
              <a:t>Estrategia de </a:t>
            </a:r>
          </a:p>
          <a:p>
            <a:r>
              <a:rPr lang="es-MX" dirty="0"/>
              <a:t>empleo</a:t>
            </a:r>
            <a:endParaRPr lang="es-ES" dirty="0"/>
          </a:p>
        </p:txBody>
      </p:sp>
      <p:sp>
        <p:nvSpPr>
          <p:cNvPr id="7201" name="Line 33"/>
          <p:cNvSpPr>
            <a:spLocks noChangeShapeType="1"/>
          </p:cNvSpPr>
          <p:nvPr/>
        </p:nvSpPr>
        <p:spPr bwMode="auto">
          <a:xfrm>
            <a:off x="5148064" y="6237312"/>
            <a:ext cx="13681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6804248" y="6165304"/>
            <a:ext cx="133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Vs pobreza</a:t>
            </a:r>
            <a:endParaRPr lang="es-ES" dirty="0"/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>
            <a:off x="5148064" y="6453336"/>
            <a:ext cx="136815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6804248" y="6491287"/>
            <a:ext cx="202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dirty="0"/>
              <a:t>Estrategia ingreso</a:t>
            </a:r>
            <a:endParaRPr lang="es-ES" dirty="0"/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1835696" y="2060848"/>
            <a:ext cx="3096344" cy="14414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dirty="0" smtClean="0"/>
              <a:t>Misión</a:t>
            </a:r>
            <a:endParaRPr lang="es-ES" dirty="0"/>
          </a:p>
        </p:txBody>
      </p:sp>
      <p:sp>
        <p:nvSpPr>
          <p:cNvPr id="24" name="Line 7"/>
          <p:cNvSpPr>
            <a:spLocks noChangeShapeType="1"/>
          </p:cNvSpPr>
          <p:nvPr/>
        </p:nvSpPr>
        <p:spPr bwMode="auto">
          <a:xfrm>
            <a:off x="3419872" y="1700808"/>
            <a:ext cx="0" cy="3600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5580112" y="2420888"/>
            <a:ext cx="23762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s-MX" dirty="0" smtClean="0"/>
              <a:t>Actividad Sustantiva de la Dependencia</a:t>
            </a:r>
            <a:endParaRPr lang="es-ES" dirty="0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4932040" y="2780928"/>
            <a:ext cx="57606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03575" y="1701800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067175" y="1412875"/>
            <a:ext cx="2592388" cy="720725"/>
          </a:xfrm>
          <a:prstGeom prst="rect">
            <a:avLst/>
          </a:prstGeom>
          <a:solidFill>
            <a:srgbClr val="F0C1A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Políticas </a:t>
            </a:r>
          </a:p>
          <a:p>
            <a:pPr algn="ctr"/>
            <a:r>
              <a:rPr lang="es-MX"/>
              <a:t>públicas</a:t>
            </a:r>
            <a:endParaRPr lang="es-E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11188" y="1270000"/>
            <a:ext cx="2520950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Estrategias</a:t>
            </a:r>
          </a:p>
          <a:p>
            <a:pPr algn="ctr"/>
            <a:r>
              <a:rPr lang="es-MX"/>
              <a:t>adecuadas</a:t>
            </a:r>
            <a:endParaRPr lang="es-ES"/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611188" y="2205038"/>
            <a:ext cx="2520950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Estrategia empleo</a:t>
            </a:r>
            <a:endParaRPr lang="es-ES"/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132138" y="2420938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067175" y="2205038"/>
            <a:ext cx="2665413" cy="1512887"/>
          </a:xfrm>
          <a:prstGeom prst="rect">
            <a:avLst/>
          </a:prstGeom>
          <a:solidFill>
            <a:srgbClr val="F0C1A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Política de gasto público</a:t>
            </a:r>
          </a:p>
          <a:p>
            <a:pPr algn="ctr"/>
            <a:r>
              <a:rPr lang="es-MX"/>
              <a:t>y demanda agregada</a:t>
            </a:r>
          </a:p>
          <a:p>
            <a:pPr algn="ctr">
              <a:buFontTx/>
              <a:buChar char="•"/>
            </a:pPr>
            <a:r>
              <a:rPr lang="es-MX"/>
              <a:t>Política de inversión</a:t>
            </a:r>
          </a:p>
          <a:p>
            <a:pPr algn="ctr">
              <a:buFontTx/>
              <a:buChar char="•"/>
            </a:pPr>
            <a:r>
              <a:rPr lang="es-MX"/>
              <a:t>Política de capacitación</a:t>
            </a:r>
          </a:p>
          <a:p>
            <a:pPr algn="ctr">
              <a:buFontTx/>
              <a:buChar char="•"/>
            </a:pPr>
            <a:r>
              <a:rPr lang="es-MX"/>
              <a:t>Políticas ingreso público</a:t>
            </a:r>
            <a:endParaRPr lang="es-E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539750" y="4437063"/>
            <a:ext cx="2519363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Estrategia vs pobreza</a:t>
            </a:r>
          </a:p>
          <a:p>
            <a:pPr algn="ctr"/>
            <a:endParaRPr lang="es-ES"/>
          </a:p>
        </p:txBody>
      </p:sp>
      <p:sp>
        <p:nvSpPr>
          <p:cNvPr id="9239" name="AutoShape 23"/>
          <p:cNvSpPr>
            <a:spLocks noChangeArrowheads="1"/>
          </p:cNvSpPr>
          <p:nvPr/>
        </p:nvSpPr>
        <p:spPr bwMode="auto">
          <a:xfrm>
            <a:off x="3059113" y="4725988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4067175" y="3933825"/>
            <a:ext cx="2592388" cy="1800225"/>
          </a:xfrm>
          <a:prstGeom prst="rect">
            <a:avLst/>
          </a:prstGeom>
          <a:solidFill>
            <a:srgbClr val="F0C1A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Política de formación</a:t>
            </a:r>
          </a:p>
          <a:p>
            <a:pPr algn="ctr"/>
            <a:r>
              <a:rPr lang="es-MX"/>
              <a:t>de capital humano</a:t>
            </a:r>
          </a:p>
          <a:p>
            <a:pPr algn="ctr">
              <a:buFontTx/>
              <a:buChar char="•"/>
            </a:pPr>
            <a:r>
              <a:rPr lang="es-MX"/>
              <a:t>Política de opciones</a:t>
            </a:r>
          </a:p>
          <a:p>
            <a:pPr algn="ctr">
              <a:buFontTx/>
              <a:buChar char="•"/>
            </a:pPr>
            <a:r>
              <a:rPr lang="es-MX"/>
              <a:t>productivas</a:t>
            </a:r>
          </a:p>
          <a:p>
            <a:pPr algn="ctr">
              <a:buFontTx/>
              <a:buChar char="•"/>
            </a:pPr>
            <a:r>
              <a:rPr lang="es-MX"/>
              <a:t>Infraestructura básica</a:t>
            </a:r>
          </a:p>
          <a:p>
            <a:pPr algn="ctr">
              <a:buFontTx/>
              <a:buChar char="•"/>
            </a:pPr>
            <a:r>
              <a:rPr lang="es-MX"/>
              <a:t>Formación de activos</a:t>
            </a:r>
            <a:endParaRPr lang="es-E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1258888" y="333375"/>
            <a:ext cx="633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MX"/>
              <a:t>Estrategias y políticas públicas</a:t>
            </a:r>
            <a:endParaRPr lang="es-ES"/>
          </a:p>
        </p:txBody>
      </p:sp>
      <p:sp>
        <p:nvSpPr>
          <p:cNvPr id="9248" name="Rectangle 32"/>
          <p:cNvSpPr>
            <a:spLocks noChangeArrowheads="1"/>
          </p:cNvSpPr>
          <p:nvPr/>
        </p:nvSpPr>
        <p:spPr bwMode="auto">
          <a:xfrm>
            <a:off x="468313" y="5662613"/>
            <a:ext cx="2519362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 de ingresos</a:t>
            </a:r>
            <a:endParaRPr lang="es-ES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3924300" y="5805488"/>
            <a:ext cx="3095625" cy="765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Política de productividad</a:t>
            </a:r>
          </a:p>
          <a:p>
            <a:pPr algn="ctr">
              <a:buFontTx/>
              <a:buChar char="•"/>
            </a:pPr>
            <a:r>
              <a:rPr lang="es-MX"/>
              <a:t>Política laboral </a:t>
            </a:r>
          </a:p>
          <a:p>
            <a:pPr algn="ctr">
              <a:buFontTx/>
              <a:buChar char="•"/>
            </a:pPr>
            <a:r>
              <a:rPr lang="es-MX"/>
              <a:t>Política de seguridad social</a:t>
            </a:r>
            <a:endParaRPr lang="es-ES"/>
          </a:p>
        </p:txBody>
      </p:sp>
      <p:sp>
        <p:nvSpPr>
          <p:cNvPr id="9253" name="AutoShape 37"/>
          <p:cNvSpPr>
            <a:spLocks noChangeArrowheads="1"/>
          </p:cNvSpPr>
          <p:nvPr/>
        </p:nvSpPr>
        <p:spPr bwMode="auto">
          <a:xfrm>
            <a:off x="2987675" y="5876925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Políticas y programas</a:t>
            </a:r>
            <a:endParaRPr lang="es-E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50825" y="1700213"/>
            <a:ext cx="2449513" cy="576262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Políticas públicas</a:t>
            </a:r>
            <a:endParaRPr lang="es-E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771775" y="1844675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779838" y="1557338"/>
            <a:ext cx="3097212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Programas</a:t>
            </a:r>
            <a:endParaRPr lang="es-E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23850" y="2492375"/>
            <a:ext cx="2376488" cy="649288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 de gasto</a:t>
            </a:r>
            <a:endParaRPr lang="es-ES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771775" y="2636838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779838" y="2420938"/>
            <a:ext cx="309721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Programa de obra pública </a:t>
            </a:r>
          </a:p>
          <a:p>
            <a:pPr algn="ctr"/>
            <a:r>
              <a:rPr lang="es-MX"/>
              <a:t>urbana</a:t>
            </a:r>
          </a:p>
          <a:p>
            <a:pPr algn="ctr">
              <a:buFontTx/>
              <a:buChar char="•"/>
            </a:pPr>
            <a:r>
              <a:rPr lang="es-MX"/>
              <a:t>Programa de carreteras</a:t>
            </a:r>
          </a:p>
          <a:p>
            <a:pPr algn="ctr">
              <a:buFontTx/>
              <a:buChar char="•"/>
            </a:pPr>
            <a:r>
              <a:rPr lang="es-MX"/>
              <a:t>Seguro de desempleo</a:t>
            </a:r>
          </a:p>
          <a:p>
            <a:pPr algn="ctr">
              <a:buFontTx/>
              <a:buChar char="•"/>
            </a:pPr>
            <a:endParaRPr lang="es-E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50825" y="4148138"/>
            <a:ext cx="2376488" cy="649287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 de inversión</a:t>
            </a:r>
            <a:endParaRPr lang="es-ES"/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771775" y="4365625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/>
          </a:p>
        </p:txBody>
      </p:sp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3779838" y="4292600"/>
            <a:ext cx="3384550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Programa de fomento a Pymes</a:t>
            </a:r>
          </a:p>
          <a:p>
            <a:pPr algn="ctr">
              <a:buFontTx/>
              <a:buChar char="•"/>
            </a:pPr>
            <a:r>
              <a:rPr lang="es-MX"/>
              <a:t>Programa de atracción IED</a:t>
            </a:r>
          </a:p>
          <a:p>
            <a:pPr algn="ctr">
              <a:buFontTx/>
              <a:buChar char="•"/>
            </a:pPr>
            <a:r>
              <a:rPr lang="es-MX"/>
              <a:t>Programa de reinversión de </a:t>
            </a:r>
          </a:p>
          <a:p>
            <a:pPr algn="ctr">
              <a:buFontTx/>
              <a:buChar char="•"/>
            </a:pPr>
            <a:r>
              <a:rPr lang="es-MX"/>
              <a:t>utilidades</a:t>
            </a:r>
            <a:endParaRPr lang="es-E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250825" y="5732463"/>
            <a:ext cx="2376488" cy="649287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Política de capacitación</a:t>
            </a:r>
            <a:endParaRPr lang="es-ES"/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3492500" y="5805488"/>
            <a:ext cx="403225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/>
              <a:t>Programa de capacitación técnica</a:t>
            </a:r>
          </a:p>
          <a:p>
            <a:pPr algn="ctr">
              <a:buFontTx/>
              <a:buChar char="•"/>
            </a:pPr>
            <a:r>
              <a:rPr lang="es-MX"/>
              <a:t>Programa aprendiz, etc</a:t>
            </a:r>
          </a:p>
          <a:p>
            <a:pPr algn="ctr">
              <a:buFontTx/>
              <a:buChar char="•"/>
            </a:pPr>
            <a:r>
              <a:rPr lang="es-MX"/>
              <a:t>Programa de habilidades gerenciales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Programas: estructuras y conceptos</a:t>
            </a:r>
            <a:endParaRPr lang="es-ES" sz="40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39750" y="1989138"/>
            <a:ext cx="266382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Programa</a:t>
            </a:r>
            <a:endParaRPr lang="es-E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851920" y="2060575"/>
            <a:ext cx="2808312" cy="1008063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dirty="0"/>
              <a:t>Objetivos del programa</a:t>
            </a:r>
          </a:p>
          <a:p>
            <a:pPr algn="ctr">
              <a:buFontTx/>
              <a:buChar char="•"/>
            </a:pPr>
            <a:r>
              <a:rPr lang="es-MX" dirty="0"/>
              <a:t>Generales</a:t>
            </a:r>
          </a:p>
          <a:p>
            <a:pPr algn="ctr">
              <a:buFontTx/>
              <a:buChar char="•"/>
            </a:pPr>
            <a:r>
              <a:rPr lang="es-MX" dirty="0"/>
              <a:t>Específicos</a:t>
            </a:r>
            <a:endParaRPr lang="es-ES" dirty="0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7380312" y="2060848"/>
            <a:ext cx="14398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Metas</a:t>
            </a:r>
            <a:endParaRPr lang="es-ES"/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203848" y="2492375"/>
            <a:ext cx="576063" cy="360363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6660233" y="2420938"/>
            <a:ext cx="648072" cy="360362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539750" y="3500438"/>
            <a:ext cx="2663825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Programa de carreteras</a:t>
            </a:r>
            <a:endParaRPr lang="es-ES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3203848" y="3644900"/>
            <a:ext cx="575990" cy="360363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3851275" y="3429000"/>
            <a:ext cx="2809875" cy="3095625"/>
          </a:xfrm>
          <a:prstGeom prst="rect">
            <a:avLst/>
          </a:prstGeom>
          <a:solidFill>
            <a:srgbClr val="EDFC5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dirty="0"/>
              <a:t>Generales:</a:t>
            </a:r>
          </a:p>
          <a:p>
            <a:pPr algn="ctr"/>
            <a:r>
              <a:rPr lang="es-MX" dirty="0"/>
              <a:t>Extender la red </a:t>
            </a:r>
          </a:p>
          <a:p>
            <a:pPr algn="ctr"/>
            <a:r>
              <a:rPr lang="es-MX" dirty="0"/>
              <a:t>carretera</a:t>
            </a:r>
          </a:p>
          <a:p>
            <a:pPr algn="ctr"/>
            <a:r>
              <a:rPr lang="es-MX" dirty="0"/>
              <a:t>Específicos:</a:t>
            </a:r>
          </a:p>
          <a:p>
            <a:pPr algn="ctr">
              <a:buFontTx/>
              <a:buChar char="•"/>
            </a:pPr>
            <a:r>
              <a:rPr lang="es-MX" dirty="0"/>
              <a:t>Vincular a las </a:t>
            </a:r>
          </a:p>
          <a:p>
            <a:pPr algn="ctr"/>
            <a:r>
              <a:rPr lang="es-MX" dirty="0"/>
              <a:t>comunidades aisladas</a:t>
            </a:r>
          </a:p>
          <a:p>
            <a:pPr algn="ctr"/>
            <a:r>
              <a:rPr lang="es-MX" dirty="0"/>
              <a:t>con los centros dinámicos</a:t>
            </a:r>
          </a:p>
          <a:p>
            <a:pPr algn="ctr">
              <a:buFontTx/>
              <a:buChar char="•"/>
            </a:pPr>
            <a:r>
              <a:rPr lang="es-MX" dirty="0"/>
              <a:t>Fomentar el empleo en</a:t>
            </a:r>
          </a:p>
          <a:p>
            <a:pPr algn="ctr"/>
            <a:r>
              <a:rPr lang="es-MX" dirty="0"/>
              <a:t>zonas depauperadas</a:t>
            </a:r>
          </a:p>
          <a:p>
            <a:pPr algn="ctr">
              <a:buFontTx/>
              <a:buChar char="•"/>
            </a:pPr>
            <a:r>
              <a:rPr lang="es-MX" dirty="0"/>
              <a:t>Reducir los costos de </a:t>
            </a:r>
          </a:p>
          <a:p>
            <a:pPr algn="ctr"/>
            <a:r>
              <a:rPr lang="es-MX" dirty="0"/>
              <a:t>transporte</a:t>
            </a:r>
          </a:p>
          <a:p>
            <a:pPr algn="ctr"/>
            <a:endParaRPr lang="es-MX" dirty="0"/>
          </a:p>
          <a:p>
            <a:pPr algn="ctr"/>
            <a:endParaRPr lang="es-ES" dirty="0"/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6660232" y="4005263"/>
            <a:ext cx="648071" cy="360362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7380288" y="3429000"/>
            <a:ext cx="158432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Char char="•"/>
            </a:pPr>
            <a:r>
              <a:rPr lang="es-MX" dirty="0"/>
              <a:t>Construir</a:t>
            </a:r>
          </a:p>
          <a:p>
            <a:pPr algn="ctr"/>
            <a:r>
              <a:rPr lang="es-MX" dirty="0" smtClean="0"/>
              <a:t>700 km</a:t>
            </a:r>
            <a:endParaRPr lang="es-MX" dirty="0"/>
          </a:p>
          <a:p>
            <a:pPr algn="ctr">
              <a:buFontTx/>
              <a:buChar char="•"/>
            </a:pPr>
            <a:r>
              <a:rPr lang="es-MX" dirty="0"/>
              <a:t>Vincular 70</a:t>
            </a:r>
          </a:p>
          <a:p>
            <a:pPr algn="ctr"/>
            <a:r>
              <a:rPr lang="es-MX" dirty="0"/>
              <a:t>comunidades</a:t>
            </a:r>
          </a:p>
          <a:p>
            <a:pPr algn="ctr">
              <a:buFontTx/>
              <a:buChar char="•"/>
            </a:pPr>
            <a:r>
              <a:rPr lang="es-MX" dirty="0"/>
              <a:t>generar 500</a:t>
            </a:r>
          </a:p>
          <a:p>
            <a:pPr algn="ctr"/>
            <a:r>
              <a:rPr lang="es-MX" dirty="0"/>
              <a:t>empleos</a:t>
            </a:r>
          </a:p>
          <a:p>
            <a:pPr algn="ctr">
              <a:buFontTx/>
              <a:buChar char="•"/>
            </a:pPr>
            <a:r>
              <a:rPr lang="es-MX" dirty="0"/>
              <a:t>Reducir en</a:t>
            </a:r>
          </a:p>
          <a:p>
            <a:pPr algn="ctr"/>
            <a:r>
              <a:rPr lang="es-MX" dirty="0"/>
              <a:t>40% el costo</a:t>
            </a:r>
          </a:p>
          <a:p>
            <a:pPr algn="ctr"/>
            <a:r>
              <a:rPr lang="es-MX" dirty="0"/>
              <a:t>de transporte.</a:t>
            </a:r>
          </a:p>
          <a:p>
            <a:pPr algn="ctr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/>
              <a:t>Programas: estructuras y conceptos</a:t>
            </a:r>
            <a:endParaRPr lang="es-ES" sz="400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9750" y="1989138"/>
            <a:ext cx="2663825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Programa</a:t>
            </a:r>
            <a:endParaRPr lang="es-E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9838" y="1773238"/>
            <a:ext cx="1584325" cy="2735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Población</a:t>
            </a:r>
          </a:p>
          <a:p>
            <a:pPr algn="ctr"/>
            <a:r>
              <a:rPr lang="es-MX"/>
              <a:t>objetivo:</a:t>
            </a:r>
          </a:p>
          <a:p>
            <a:pPr algn="ctr">
              <a:buFontTx/>
              <a:buChar char="•"/>
            </a:pPr>
            <a:r>
              <a:rPr lang="es-MX"/>
              <a:t>¿a quién va</a:t>
            </a:r>
          </a:p>
          <a:p>
            <a:pPr algn="ctr"/>
            <a:r>
              <a:rPr lang="es-MX"/>
              <a:t>dirigido?</a:t>
            </a:r>
          </a:p>
          <a:p>
            <a:pPr algn="ctr"/>
            <a:r>
              <a:rPr lang="es-MX"/>
              <a:t>¿quiénes son</a:t>
            </a:r>
          </a:p>
          <a:p>
            <a:pPr algn="ctr"/>
            <a:r>
              <a:rPr lang="es-MX"/>
              <a:t>los </a:t>
            </a:r>
          </a:p>
          <a:p>
            <a:pPr algn="ctr"/>
            <a:r>
              <a:rPr lang="es-MX"/>
              <a:t>beneficiarios?</a:t>
            </a:r>
          </a:p>
          <a:p>
            <a:pPr algn="ctr"/>
            <a:r>
              <a:rPr lang="es-MX"/>
              <a:t>¿quién tiene</a:t>
            </a:r>
          </a:p>
          <a:p>
            <a:pPr algn="ctr"/>
            <a:r>
              <a:rPr lang="es-MX"/>
              <a:t>derecho?</a:t>
            </a:r>
          </a:p>
          <a:p>
            <a:pPr algn="ctr"/>
            <a:endParaRPr lang="es-ES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3203575" y="2420938"/>
            <a:ext cx="503238" cy="360362"/>
          </a:xfrm>
          <a:prstGeom prst="rightArrow">
            <a:avLst>
              <a:gd name="adj1" fmla="val 50000"/>
              <a:gd name="adj2" fmla="val 3491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900113" y="4652963"/>
            <a:ext cx="187325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Acciones:</a:t>
            </a:r>
          </a:p>
          <a:p>
            <a:pPr algn="ctr"/>
            <a:r>
              <a:rPr lang="es-MX"/>
              <a:t>¿que hacer?</a:t>
            </a:r>
          </a:p>
          <a:p>
            <a:pPr algn="ctr">
              <a:buFontTx/>
              <a:buChar char="•"/>
            </a:pPr>
            <a:r>
              <a:rPr lang="es-MX"/>
              <a:t>consustanciales</a:t>
            </a:r>
          </a:p>
          <a:p>
            <a:pPr algn="ctr">
              <a:buFontTx/>
              <a:buChar char="•"/>
            </a:pPr>
            <a:r>
              <a:rPr lang="es-MX"/>
              <a:t>circunstanciales</a:t>
            </a:r>
            <a:endParaRPr lang="es-ES"/>
          </a:p>
        </p:txBody>
      </p:sp>
      <p:sp>
        <p:nvSpPr>
          <p:cNvPr id="14352" name="AutoShape 16"/>
          <p:cNvSpPr>
            <a:spLocks/>
          </p:cNvSpPr>
          <p:nvPr/>
        </p:nvSpPr>
        <p:spPr bwMode="auto">
          <a:xfrm>
            <a:off x="5435600" y="2060575"/>
            <a:ext cx="504825" cy="2160588"/>
          </a:xfrm>
          <a:prstGeom prst="leftBrace">
            <a:avLst>
              <a:gd name="adj1" fmla="val 356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6064250" y="1865313"/>
            <a:ext cx="1949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Población abierta</a:t>
            </a:r>
            <a:endParaRPr lang="es-E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135688" y="395287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Población focalizada</a:t>
            </a:r>
            <a:endParaRPr lang="es-ES"/>
          </a:p>
        </p:txBody>
      </p:sp>
      <p:sp>
        <p:nvSpPr>
          <p:cNvPr id="14356" name="AutoShape 20"/>
          <p:cNvSpPr>
            <a:spLocks noChangeArrowheads="1"/>
          </p:cNvSpPr>
          <p:nvPr/>
        </p:nvSpPr>
        <p:spPr bwMode="auto">
          <a:xfrm>
            <a:off x="1692275" y="3284538"/>
            <a:ext cx="287338" cy="1223962"/>
          </a:xfrm>
          <a:prstGeom prst="downArrow">
            <a:avLst>
              <a:gd name="adj1" fmla="val 50000"/>
              <a:gd name="adj2" fmla="val 106491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60" name="AutoShape 24"/>
          <p:cNvSpPr>
            <a:spLocks/>
          </p:cNvSpPr>
          <p:nvPr/>
        </p:nvSpPr>
        <p:spPr bwMode="auto">
          <a:xfrm>
            <a:off x="2843213" y="4652963"/>
            <a:ext cx="431800" cy="1439862"/>
          </a:xfrm>
          <a:prstGeom prst="leftBrace">
            <a:avLst>
              <a:gd name="adj1" fmla="val 27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3327400" y="4529138"/>
            <a:ext cx="135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Inversiones</a:t>
            </a:r>
            <a:endParaRPr lang="es-ES"/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3471863" y="5897563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Tareas</a:t>
            </a:r>
            <a:endParaRPr lang="es-ES"/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3184525" y="5176838"/>
            <a:ext cx="130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/>
              <a:t>Decisiones</a:t>
            </a:r>
            <a:endParaRPr lang="es-ES"/>
          </a:p>
        </p:txBody>
      </p:sp>
      <p:sp>
        <p:nvSpPr>
          <p:cNvPr id="14364" name="AutoShape 28"/>
          <p:cNvSpPr>
            <a:spLocks/>
          </p:cNvSpPr>
          <p:nvPr/>
        </p:nvSpPr>
        <p:spPr bwMode="auto">
          <a:xfrm rot="-10800000">
            <a:off x="4572000" y="4652963"/>
            <a:ext cx="431800" cy="1439862"/>
          </a:xfrm>
          <a:prstGeom prst="leftBrace">
            <a:avLst>
              <a:gd name="adj1" fmla="val 277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66" name="Rectangle 30"/>
          <p:cNvSpPr>
            <a:spLocks noChangeArrowheads="1"/>
          </p:cNvSpPr>
          <p:nvPr/>
        </p:nvSpPr>
        <p:spPr bwMode="auto">
          <a:xfrm>
            <a:off x="6300788" y="4870450"/>
            <a:ext cx="2087562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  <a:p>
            <a:pPr algn="ctr">
              <a:buFontTx/>
              <a:buChar char="•"/>
            </a:pPr>
            <a:r>
              <a:rPr lang="es-MX"/>
              <a:t>Institucional: misión</a:t>
            </a:r>
          </a:p>
          <a:p>
            <a:pPr algn="ctr"/>
            <a:r>
              <a:rPr lang="es-MX"/>
              <a:t>del programa</a:t>
            </a:r>
          </a:p>
          <a:p>
            <a:pPr algn="ctr">
              <a:buFontTx/>
              <a:buChar char="•"/>
            </a:pPr>
            <a:endParaRPr lang="es-E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flipV="1">
            <a:off x="4932363" y="4724400"/>
            <a:ext cx="11525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6227763" y="5805488"/>
            <a:ext cx="2232025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/>
          </a:p>
          <a:p>
            <a:pPr algn="ctr"/>
            <a:r>
              <a:rPr lang="es-MX"/>
              <a:t>¿Con qué recursos?</a:t>
            </a:r>
          </a:p>
          <a:p>
            <a:pPr algn="ctr"/>
            <a:r>
              <a:rPr lang="es-MX"/>
              <a:t>Operativo:</a:t>
            </a:r>
          </a:p>
          <a:p>
            <a:pPr algn="ctr"/>
            <a:endParaRPr lang="es-ES"/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6156325" y="4508500"/>
            <a:ext cx="2303463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¿quién las hace?</a:t>
            </a:r>
            <a:endParaRPr lang="es-ES"/>
          </a:p>
        </p:txBody>
      </p:sp>
      <p:sp>
        <p:nvSpPr>
          <p:cNvPr id="14376" name="Line 40"/>
          <p:cNvSpPr>
            <a:spLocks noChangeShapeType="1"/>
          </p:cNvSpPr>
          <p:nvPr/>
        </p:nvSpPr>
        <p:spPr bwMode="auto">
          <a:xfrm flipV="1">
            <a:off x="5075238" y="5302250"/>
            <a:ext cx="108108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900113" y="6165850"/>
            <a:ext cx="1871662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¿cómo hacerlo?</a:t>
            </a:r>
          </a:p>
          <a:p>
            <a:pPr algn="ctr"/>
            <a:r>
              <a:rPr lang="es-MX"/>
              <a:t>Marco normativo</a:t>
            </a:r>
            <a:endParaRPr lang="es-ES"/>
          </a:p>
        </p:txBody>
      </p:sp>
      <p:sp>
        <p:nvSpPr>
          <p:cNvPr id="14381" name="AutoShape 45"/>
          <p:cNvSpPr>
            <a:spLocks noChangeArrowheads="1"/>
          </p:cNvSpPr>
          <p:nvPr/>
        </p:nvSpPr>
        <p:spPr bwMode="auto">
          <a:xfrm>
            <a:off x="1692275" y="5949950"/>
            <a:ext cx="647700" cy="2159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14382" name="Line 46"/>
          <p:cNvSpPr>
            <a:spLocks noChangeShapeType="1"/>
          </p:cNvSpPr>
          <p:nvPr/>
        </p:nvSpPr>
        <p:spPr bwMode="auto">
          <a:xfrm>
            <a:off x="4859338" y="5373688"/>
            <a:ext cx="1296987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20940" cy="864096"/>
          </a:xfrm>
        </p:spPr>
        <p:txBody>
          <a:bodyPr/>
          <a:lstStyle/>
          <a:p>
            <a:pPr algn="ctr"/>
            <a:r>
              <a:rPr lang="es-MX" sz="3600" b="1" dirty="0" smtClean="0">
                <a:latin typeface="Algerian" pitchFamily="82" charset="0"/>
              </a:rPr>
              <a:t>Políticas Públicas</a:t>
            </a:r>
            <a:endParaRPr lang="es-MX" sz="3600" b="1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68863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s-ES_tradnl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s-ES_tradnl" sz="3500" dirty="0" smtClean="0">
                <a:latin typeface="Times New Roman" pitchFamily="18" charset="0"/>
                <a:cs typeface="Times New Roman" pitchFamily="18" charset="0"/>
              </a:rPr>
              <a:t>Objetivo del Modulo:</a:t>
            </a:r>
            <a:endParaRPr lang="es-MX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s-ES_tradnl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s-ES_tradnl" sz="3000" dirty="0" smtClean="0">
                <a:latin typeface="Times New Roman" pitchFamily="18" charset="0"/>
                <a:cs typeface="Times New Roman" pitchFamily="18" charset="0"/>
              </a:rPr>
              <a:t>    El objetivo es que los participantes, funcionarios públicos, ciudadanos, académicos y estudiantes identifiquen y conceptualicen el papel que les corresponde, sobre todo, en la implementación de políticas públicas en materia de prevención social de la violencia y la delincuencia.  Que el funcionario no tema o limite la participación del ciudadano en órganos colegiados en donde se construye la agenda pública de seguridad y que permitan lograr un consenso en la actuación de la autoridad, así como un compromiso mutuo con los resultados obtenidos. Comprender y valorar la importancia de las relaciones intergubernamentales en la ejecución de programas que involucran varios niveles de gobierno.</a:t>
            </a:r>
            <a:endParaRPr lang="es-MX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El lugar de la evaluación</a:t>
            </a:r>
            <a:endParaRPr lang="es-E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23850" y="1773238"/>
            <a:ext cx="1511300" cy="12239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Visión</a:t>
            </a:r>
            <a:endParaRPr lang="es-E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23850" y="3789363"/>
            <a:ext cx="1584325" cy="93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Diagnóstico</a:t>
            </a:r>
            <a:endParaRPr lang="es-E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908175" y="2492375"/>
            <a:ext cx="11509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V="1">
            <a:off x="1908175" y="3429000"/>
            <a:ext cx="107950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203575" y="2492375"/>
            <a:ext cx="15128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Plan de </a:t>
            </a:r>
          </a:p>
          <a:p>
            <a:pPr algn="ctr"/>
            <a:r>
              <a:rPr lang="es-MX"/>
              <a:t>desarrollo</a:t>
            </a:r>
            <a:endParaRPr lang="es-ES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5724525" y="2492375"/>
            <a:ext cx="23034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Objetivos</a:t>
            </a:r>
            <a:endParaRPr lang="es-ES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787900" y="3284538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7019925" y="5300663"/>
            <a:ext cx="14398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Estrategias</a:t>
            </a:r>
            <a:endParaRPr lang="es-E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7452320" y="4077072"/>
            <a:ext cx="0" cy="122413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H="1">
            <a:off x="6300192" y="6021288"/>
            <a:ext cx="7200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211960" y="5661248"/>
            <a:ext cx="2088232" cy="8640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Programas</a:t>
            </a:r>
          </a:p>
          <a:p>
            <a:pPr algn="ctr"/>
            <a:r>
              <a:rPr lang="es-MX" dirty="0" smtClean="0"/>
              <a:t>objetivos</a:t>
            </a:r>
          </a:p>
          <a:p>
            <a:pPr algn="ctr"/>
            <a:r>
              <a:rPr lang="es-MX" dirty="0" smtClean="0"/>
              <a:t>y  metas</a:t>
            </a:r>
            <a:endParaRPr lang="es-ES" dirty="0" smtClean="0"/>
          </a:p>
          <a:p>
            <a:pPr algn="ctr"/>
            <a:endParaRPr lang="es-ES" dirty="0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3491880" y="6092824"/>
            <a:ext cx="648320" cy="4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2051050" y="5661025"/>
            <a:ext cx="1441450" cy="9366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 dirty="0" smtClean="0"/>
              <a:t>Proyectos</a:t>
            </a:r>
            <a:endParaRPr lang="es-MX" dirty="0"/>
          </a:p>
          <a:p>
            <a:pPr algn="ctr"/>
            <a:r>
              <a:rPr lang="es-ES" dirty="0" smtClean="0"/>
              <a:t>Y</a:t>
            </a:r>
          </a:p>
          <a:p>
            <a:pPr algn="ctr"/>
            <a:r>
              <a:rPr lang="es-ES" dirty="0" smtClean="0"/>
              <a:t>Acciones </a:t>
            </a:r>
            <a:endParaRPr lang="es-ES" dirty="0"/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468313" y="5734050"/>
            <a:ext cx="1295400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Evaluación</a:t>
            </a:r>
            <a:endParaRPr lang="es-E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>
            <a:off x="1763713" y="60928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 flipV="1">
            <a:off x="971550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 flipV="1">
            <a:off x="971550" y="5157191"/>
            <a:ext cx="6480770" cy="21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5076825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2700338" y="5157788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s-MX"/>
              <a:t>Evaluación ex-ante y ex-post</a:t>
            </a:r>
            <a:endParaRPr lang="es-E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419475" y="1628775"/>
            <a:ext cx="2520950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Programas</a:t>
            </a:r>
            <a:endParaRPr lang="es-E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1619250" y="3068638"/>
            <a:ext cx="1728788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900113" y="4581525"/>
            <a:ext cx="2087562" cy="107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Acciones:</a:t>
            </a:r>
          </a:p>
          <a:p>
            <a:pPr algn="ctr"/>
            <a:r>
              <a:rPr lang="es-MX"/>
              <a:t>Decisiones</a:t>
            </a:r>
          </a:p>
          <a:p>
            <a:pPr algn="ctr"/>
            <a:r>
              <a:rPr lang="es-MX"/>
              <a:t>tareas</a:t>
            </a:r>
          </a:p>
          <a:p>
            <a:pPr algn="ctr"/>
            <a:r>
              <a:rPr lang="es-MX"/>
              <a:t>inversiones</a:t>
            </a:r>
            <a:endParaRPr lang="es-E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1835150" y="573405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755650" y="6308725"/>
            <a:ext cx="3311525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Evaluación ex-ante de proyectos</a:t>
            </a:r>
            <a:endParaRPr lang="es-E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580063" y="3068638"/>
            <a:ext cx="720725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508625" y="4365625"/>
            <a:ext cx="2303463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Cumplimiento de </a:t>
            </a:r>
          </a:p>
          <a:p>
            <a:pPr algn="ctr"/>
            <a:r>
              <a:rPr lang="es-MX"/>
              <a:t>metas: resultados</a:t>
            </a:r>
            <a:endParaRPr lang="es-E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659563" y="56610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MX"/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292725" y="6237288"/>
            <a:ext cx="34559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MX"/>
              <a:t>Evaluación ex-post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>
                <a:latin typeface="Algerian" pitchFamily="82" charset="0"/>
              </a:rPr>
              <a:t>Metas y objetivos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00628"/>
            <a:ext cx="8280920" cy="52086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¿Traducen bien las metas los objetivos?</a:t>
            </a:r>
          </a:p>
          <a:p>
            <a:pPr lvl="1">
              <a:lnSpc>
                <a:spcPct val="90000"/>
              </a:lnSpc>
            </a:pPr>
            <a:r>
              <a:rPr lang="es-MX" sz="2400" dirty="0" smtClean="0"/>
              <a:t>¿Qué </a:t>
            </a:r>
            <a:r>
              <a:rPr lang="es-MX" sz="2400" dirty="0"/>
              <a:t>tan bien son medidos los objetivos por las metas?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¿Son las metas suficientes para alcanzar los objetivos de mediano y largo plazo</a:t>
            </a:r>
            <a:r>
              <a:rPr lang="es-MX" sz="2400" dirty="0" smtClean="0"/>
              <a:t>?</a:t>
            </a:r>
          </a:p>
          <a:p>
            <a:pPr lvl="1">
              <a:lnSpc>
                <a:spcPct val="90000"/>
              </a:lnSpc>
            </a:pP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¿Cuál es la proporción de cumplimiento de la metas?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Cuánto fue lo comprometido</a:t>
            </a:r>
          </a:p>
          <a:p>
            <a:pPr lvl="1">
              <a:lnSpc>
                <a:spcPct val="90000"/>
              </a:lnSpc>
            </a:pPr>
            <a:r>
              <a:rPr lang="es-MX" sz="2400" dirty="0"/>
              <a:t>Cuánto fue lo </a:t>
            </a:r>
            <a:r>
              <a:rPr lang="es-MX" sz="2400" dirty="0" smtClean="0"/>
              <a:t>logrado</a:t>
            </a:r>
          </a:p>
          <a:p>
            <a:pPr lvl="1">
              <a:lnSpc>
                <a:spcPct val="90000"/>
              </a:lnSpc>
              <a:buNone/>
            </a:pPr>
            <a:endParaRPr lang="es-MX" sz="2400" dirty="0"/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¿Cuáles fueron las acciones para cumplir las metas? ¿existe un patrón general? </a:t>
            </a:r>
            <a:endParaRPr lang="es-ES" sz="28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latin typeface="Algerian" pitchFamily="82" charset="0"/>
              </a:rPr>
              <a:t>Satisfacción de la población objetivo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052736"/>
            <a:ext cx="7520940" cy="5328592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s-MX" dirty="0" smtClean="0"/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es-MX" sz="2400" dirty="0" smtClean="0">
                <a:latin typeface="Algerian" pitchFamily="82" charset="0"/>
              </a:rPr>
              <a:t>satisfacción </a:t>
            </a:r>
            <a:r>
              <a:rPr lang="es-MX" sz="2400" dirty="0">
                <a:latin typeface="Algerian" pitchFamily="82" charset="0"/>
              </a:rPr>
              <a:t>de la población beneficiada y población beneficiable</a:t>
            </a:r>
            <a:r>
              <a:rPr lang="es-MX" sz="2400" dirty="0" smtClean="0">
                <a:latin typeface="Algerian" pitchFamily="82" charset="0"/>
              </a:rPr>
              <a:t>?</a:t>
            </a:r>
          </a:p>
          <a:p>
            <a:pPr marL="457200" indent="-457200">
              <a:lnSpc>
                <a:spcPct val="90000"/>
              </a:lnSpc>
            </a:pPr>
            <a:endParaRPr lang="es-MX" sz="2400" dirty="0">
              <a:latin typeface="Algerian" pitchFamily="82" charset="0"/>
            </a:endParaRPr>
          </a:p>
          <a:p>
            <a:pPr>
              <a:lnSpc>
                <a:spcPct val="90000"/>
              </a:lnSpc>
            </a:pPr>
            <a:r>
              <a:rPr lang="es-MX" sz="2400" dirty="0">
                <a:latin typeface="Algerian" pitchFamily="82" charset="0"/>
              </a:rPr>
              <a:t>b) Población beneficiable:</a:t>
            </a:r>
          </a:p>
          <a:p>
            <a:pPr lvl="1">
              <a:lnSpc>
                <a:spcPct val="90000"/>
              </a:lnSpc>
              <a:buNone/>
            </a:pPr>
            <a:r>
              <a:rPr lang="es-MX" sz="2000" dirty="0" smtClean="0">
                <a:latin typeface="Algerian" pitchFamily="82" charset="0"/>
              </a:rPr>
              <a:t>       Condiciones </a:t>
            </a:r>
            <a:r>
              <a:rPr lang="es-MX" sz="2000" dirty="0">
                <a:latin typeface="Algerian" pitchFamily="82" charset="0"/>
              </a:rPr>
              <a:t>de acceso al </a:t>
            </a:r>
            <a:r>
              <a:rPr lang="es-MX" sz="2000" dirty="0" smtClean="0">
                <a:latin typeface="Algerian" pitchFamily="82" charset="0"/>
              </a:rPr>
              <a:t>programa</a:t>
            </a:r>
          </a:p>
          <a:p>
            <a:pPr lvl="1">
              <a:lnSpc>
                <a:spcPct val="90000"/>
              </a:lnSpc>
              <a:buNone/>
            </a:pPr>
            <a:endParaRPr lang="es-MX" dirty="0"/>
          </a:p>
          <a:p>
            <a:pPr>
              <a:lnSpc>
                <a:spcPct val="90000"/>
              </a:lnSpc>
            </a:pPr>
            <a:r>
              <a:rPr lang="es-MX" sz="2400" dirty="0">
                <a:latin typeface="Algerian" pitchFamily="82" charset="0"/>
              </a:rPr>
              <a:t>c) Población beneficiaria</a:t>
            </a:r>
            <a:r>
              <a:rPr lang="es-MX" sz="2400" dirty="0" smtClean="0">
                <a:latin typeface="Algerian" pitchFamily="82" charset="0"/>
              </a:rPr>
              <a:t>:</a:t>
            </a:r>
          </a:p>
          <a:p>
            <a:pPr>
              <a:lnSpc>
                <a:spcPct val="90000"/>
              </a:lnSpc>
            </a:pPr>
            <a:endParaRPr lang="es-MX" sz="1050" dirty="0">
              <a:latin typeface="Algerian" pitchFamily="82" charset="0"/>
            </a:endParaRPr>
          </a:p>
          <a:p>
            <a:pPr lvl="1">
              <a:lnSpc>
                <a:spcPct val="90000"/>
              </a:lnSpc>
            </a:pPr>
            <a:r>
              <a:rPr lang="es-MX" sz="2000" dirty="0">
                <a:latin typeface="Algerian" pitchFamily="82" charset="0"/>
              </a:rPr>
              <a:t>Utilidad del programa para su proyecto de vida</a:t>
            </a:r>
          </a:p>
          <a:p>
            <a:pPr lvl="1">
              <a:lnSpc>
                <a:spcPct val="90000"/>
              </a:lnSpc>
            </a:pPr>
            <a:r>
              <a:rPr lang="es-MX" sz="2000" dirty="0">
                <a:latin typeface="Algerian" pitchFamily="82" charset="0"/>
              </a:rPr>
              <a:t>Expectativas y logros</a:t>
            </a:r>
          </a:p>
          <a:p>
            <a:pPr lvl="1">
              <a:lnSpc>
                <a:spcPct val="90000"/>
              </a:lnSpc>
            </a:pPr>
            <a:r>
              <a:rPr lang="es-MX" sz="2000" dirty="0">
                <a:latin typeface="Algerian" pitchFamily="82" charset="0"/>
              </a:rPr>
              <a:t>Aspectos operativos del programa</a:t>
            </a:r>
          </a:p>
          <a:p>
            <a:pPr lvl="1">
              <a:lnSpc>
                <a:spcPct val="90000"/>
              </a:lnSpc>
            </a:pP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algn="ctr"/>
            <a:r>
              <a:rPr lang="es-MX" dirty="0">
                <a:latin typeface="Algerian" pitchFamily="82" charset="0"/>
              </a:rPr>
              <a:t>Cobertura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00628"/>
            <a:ext cx="8352928" cy="556873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sz="2400" dirty="0"/>
              <a:t>¿</a:t>
            </a:r>
            <a:r>
              <a:rPr lang="es-MX" sz="2800" dirty="0">
                <a:latin typeface="Algerian" pitchFamily="82" charset="0"/>
              </a:rPr>
              <a:t>quién es la población objetivo?: </a:t>
            </a:r>
            <a:endParaRPr lang="es-MX" sz="2800" dirty="0" smtClean="0">
              <a:latin typeface="Algerian" pitchFamily="82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latin typeface="Algerian" pitchFamily="82" charset="0"/>
              </a:rPr>
              <a:t>    los </a:t>
            </a:r>
            <a:r>
              <a:rPr lang="es-MX" sz="2800" dirty="0">
                <a:latin typeface="Algerian" pitchFamily="82" charset="0"/>
              </a:rPr>
              <a:t>beneficiarios potenciales</a:t>
            </a:r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¿Son los beneficiarios parte de la población objetivo? ¿en qué proporción? ¿Está bien focalizado el programa? </a:t>
            </a:r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¿Cual es el tamaño de la población objetivo?</a:t>
            </a:r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¿Que proporción de la población objetivo representan los beneficiados por el programa?: cobertura</a:t>
            </a:r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¿Cómo se distribuye geográficamente la cobertura?</a:t>
            </a:r>
          </a:p>
          <a:p>
            <a:pPr>
              <a:lnSpc>
                <a:spcPct val="90000"/>
              </a:lnSpc>
            </a:pPr>
            <a:r>
              <a:rPr lang="es-MX" sz="2800" dirty="0">
                <a:latin typeface="Algerian" pitchFamily="82" charset="0"/>
              </a:rPr>
              <a:t>¿En cuánto ha variado el número de beneficiados y la cobertura?</a:t>
            </a:r>
          </a:p>
          <a:p>
            <a:pPr>
              <a:lnSpc>
                <a:spcPct val="90000"/>
              </a:lnSpc>
            </a:pPr>
            <a:endParaRPr lang="es-MX" sz="2400" dirty="0"/>
          </a:p>
          <a:p>
            <a:pPr>
              <a:lnSpc>
                <a:spcPct val="90000"/>
              </a:lnSpc>
            </a:pPr>
            <a:endParaRPr lang="es-ES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</a:rPr>
              <a:t>Apego </a:t>
            </a:r>
            <a:r>
              <a:rPr lang="es-MX" dirty="0">
                <a:latin typeface="Algerian" pitchFamily="82" charset="0"/>
              </a:rPr>
              <a:t>a las reglas de operación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100628"/>
            <a:ext cx="7520940" cy="4344596"/>
          </a:xfrm>
        </p:spPr>
        <p:txBody>
          <a:bodyPr/>
          <a:lstStyle/>
          <a:p>
            <a:r>
              <a:rPr lang="es-MX" sz="2400" dirty="0">
                <a:latin typeface="Algerian" pitchFamily="82" charset="0"/>
              </a:rPr>
              <a:t>¿ Se apegaron las acciones a las reglas de operación a la normatividad vigente?</a:t>
            </a:r>
          </a:p>
          <a:p>
            <a:endParaRPr lang="es-MX" sz="2400" dirty="0" smtClean="0">
              <a:latin typeface="Algerian" pitchFamily="82" charset="0"/>
            </a:endParaRPr>
          </a:p>
          <a:p>
            <a:r>
              <a:rPr lang="es-MX" sz="2400" dirty="0" smtClean="0">
                <a:latin typeface="Algerian" pitchFamily="82" charset="0"/>
              </a:rPr>
              <a:t>   Investigación </a:t>
            </a:r>
            <a:r>
              <a:rPr lang="es-MX" sz="2400" dirty="0">
                <a:latin typeface="Algerian" pitchFamily="82" charset="0"/>
              </a:rPr>
              <a:t>documental</a:t>
            </a:r>
            <a:r>
              <a:rPr lang="es-MX" sz="2400" dirty="0" smtClean="0">
                <a:latin typeface="Algerian" pitchFamily="82" charset="0"/>
              </a:rPr>
              <a:t>:</a:t>
            </a:r>
          </a:p>
          <a:p>
            <a:endParaRPr lang="es-MX" sz="2400" dirty="0">
              <a:latin typeface="Algerian" pitchFamily="82" charset="0"/>
            </a:endParaRPr>
          </a:p>
          <a:p>
            <a:pPr lvl="1"/>
            <a:r>
              <a:rPr lang="es-MX" sz="2400" dirty="0">
                <a:latin typeface="Algerian" pitchFamily="82" charset="0"/>
              </a:rPr>
              <a:t>Detección de todas las acciones</a:t>
            </a:r>
          </a:p>
          <a:p>
            <a:pPr lvl="1"/>
            <a:r>
              <a:rPr lang="es-MX" sz="2400" dirty="0">
                <a:latin typeface="Algerian" pitchFamily="82" charset="0"/>
              </a:rPr>
              <a:t>Actas y minutas </a:t>
            </a:r>
          </a:p>
          <a:p>
            <a:pPr lvl="1"/>
            <a:r>
              <a:rPr lang="es-MX" sz="2400" dirty="0">
                <a:latin typeface="Algerian" pitchFamily="82" charset="0"/>
              </a:rPr>
              <a:t>Memoranda de instrucciones</a:t>
            </a:r>
          </a:p>
          <a:p>
            <a:pPr lvl="1">
              <a:buFontTx/>
              <a:buNone/>
            </a:pPr>
            <a:endParaRPr lang="es-MX" dirty="0"/>
          </a:p>
          <a:p>
            <a:pPr lvl="1"/>
            <a:endParaRPr lang="es-MX" dirty="0"/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latin typeface="Algerian" pitchFamily="82" charset="0"/>
              </a:rPr>
              <a:t>Evaluación </a:t>
            </a:r>
            <a:r>
              <a:rPr lang="es-MX" dirty="0">
                <a:latin typeface="Algerian" pitchFamily="82" charset="0"/>
              </a:rPr>
              <a:t>de impacto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/>
          </a:bodyPr>
          <a:lstStyle/>
          <a:p>
            <a:r>
              <a:rPr lang="es-MX" sz="2800" dirty="0">
                <a:latin typeface="Algerian" pitchFamily="82" charset="0"/>
              </a:rPr>
              <a:t>¿qué impacto ha tenido el programa sobre la población beneficiada?</a:t>
            </a:r>
          </a:p>
          <a:p>
            <a:pPr lvl="1"/>
            <a:endParaRPr lang="es-MX" sz="2400" dirty="0" smtClean="0"/>
          </a:p>
          <a:p>
            <a:pPr lvl="1"/>
            <a:r>
              <a:rPr lang="es-MX" sz="2400" b="1" dirty="0" smtClean="0"/>
              <a:t>Objetivos </a:t>
            </a:r>
            <a:r>
              <a:rPr lang="es-MX" sz="2400" b="1" dirty="0"/>
              <a:t>particulares</a:t>
            </a:r>
          </a:p>
          <a:p>
            <a:pPr lvl="1"/>
            <a:r>
              <a:rPr lang="es-MX" sz="2400" b="1" dirty="0"/>
              <a:t>Objetivos globales</a:t>
            </a:r>
          </a:p>
          <a:p>
            <a:pPr lvl="1"/>
            <a:r>
              <a:rPr lang="es-MX" sz="2400" b="1" dirty="0"/>
              <a:t>Del bienestar general:</a:t>
            </a:r>
          </a:p>
          <a:p>
            <a:pPr lvl="2"/>
            <a:r>
              <a:rPr lang="es-MX" sz="2400" b="1" dirty="0"/>
              <a:t>Empleo                         . Equidad </a:t>
            </a:r>
          </a:p>
          <a:p>
            <a:pPr lvl="2"/>
            <a:r>
              <a:rPr lang="es-MX" sz="2400" b="1" dirty="0"/>
              <a:t>I</a:t>
            </a:r>
            <a:r>
              <a:rPr lang="es-MX" sz="2400" b="1" dirty="0" smtClean="0"/>
              <a:t>ngreso                         </a:t>
            </a:r>
            <a:r>
              <a:rPr lang="es-MX" sz="2400" b="1" dirty="0"/>
              <a:t>. Creación de ciudadanía</a:t>
            </a:r>
          </a:p>
          <a:p>
            <a:pPr lvl="2"/>
            <a:r>
              <a:rPr lang="es-MX" sz="2400" b="1" dirty="0"/>
              <a:t>Pobreza                        . Capital social</a:t>
            </a:r>
          </a:p>
          <a:p>
            <a:pPr lvl="2"/>
            <a:r>
              <a:rPr lang="es-MX" sz="2400" b="1" dirty="0"/>
              <a:t>Empoderamiento          . Habilidades </a:t>
            </a:r>
          </a:p>
          <a:p>
            <a:pPr lvl="2"/>
            <a:r>
              <a:rPr lang="es-MX" sz="2400" b="1" dirty="0"/>
              <a:t>Modernización              . </a:t>
            </a:r>
            <a:r>
              <a:rPr lang="es-MX" sz="2400" b="1" dirty="0" smtClean="0"/>
              <a:t>Independencia</a:t>
            </a:r>
            <a:endParaRPr lang="es-MX" sz="2400" b="1" dirty="0"/>
          </a:p>
          <a:p>
            <a:pPr lvl="2"/>
            <a:r>
              <a:rPr lang="es-MX" sz="2400" b="1" dirty="0"/>
              <a:t>I</a:t>
            </a:r>
            <a:r>
              <a:rPr lang="es-MX" sz="2400" b="1" dirty="0" smtClean="0"/>
              <a:t>mpacto </a:t>
            </a:r>
            <a:r>
              <a:rPr lang="es-MX" sz="2400" b="1" dirty="0"/>
              <a:t>regional</a:t>
            </a:r>
            <a:endParaRPr lang="es-ES" sz="24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100628"/>
            <a:ext cx="8640960" cy="5568732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RELACIONES INTERGUBERNAMENTALES:</a:t>
            </a:r>
          </a:p>
          <a:p>
            <a:endParaRPr lang="es-MX" sz="2400" dirty="0" smtClean="0">
              <a:latin typeface="Algerian" pitchFamily="82" charset="0"/>
              <a:sym typeface="Wingdings" pitchFamily="2" charset="2"/>
            </a:endParaRP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   Se definen como la relación de colaboración que tienen dos o más niveles de gobierno a través de programas de los cuales derivan proyectos y acciones de intervención para atender necesidades sociales en un ámbito especifico de gobierno.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   este tipo de programas atiende por lo regular grandes problemas nacionales que tienen una manifestación clara a nivel estatal o local y que requiere la colaboración de distintos niveles de gobierno para potencializar las acciones de solución ante problemáticas muy complejas. </a:t>
            </a:r>
            <a:endParaRPr lang="es-MX" sz="2400" dirty="0">
              <a:latin typeface="Algerian" pitchFamily="82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20080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/>
          <a:lstStyle/>
          <a:p>
            <a:r>
              <a:rPr lang="es-MX" sz="2200" dirty="0" smtClean="0">
                <a:latin typeface="Algerian" pitchFamily="82" charset="0"/>
                <a:sym typeface="Wingdings" pitchFamily="2" charset="2"/>
              </a:rPr>
              <a:t> </a:t>
            </a:r>
            <a:r>
              <a:rPr lang="es-ES_tradnl" sz="2200" dirty="0" smtClean="0">
                <a:latin typeface="Algerian" pitchFamily="82" charset="0"/>
              </a:rPr>
              <a:t>FUNDAMENTO CONSTITUCIONAL DE LA SEGURIDAD PÚBLICA:</a:t>
            </a:r>
            <a:endParaRPr lang="es-MX" sz="2200" dirty="0" smtClean="0">
              <a:latin typeface="Algerian" pitchFamily="82" charset="0"/>
            </a:endParaRPr>
          </a:p>
          <a:p>
            <a:r>
              <a:rPr lang="es-ES_tradnl" sz="2000" dirty="0" smtClean="0">
                <a:latin typeface="Algerian" pitchFamily="82" charset="0"/>
              </a:rPr>
              <a:t>Artículo 21. …La seguridad pública es una función a cargo de la Federación, el Distrito Federal, los Estados y los Municipios, que comprende la prevención de los delitos; la investigación y persecución para hacerla efectiva, así como la sanción de las infracciones administrativas, en los términos de la ley, en las respectivas competencias que esta Constitución señala.</a:t>
            </a:r>
          </a:p>
          <a:p>
            <a:r>
              <a:rPr lang="es-MX" sz="2000" dirty="0" smtClean="0">
                <a:latin typeface="Algerian" pitchFamily="82" charset="0"/>
              </a:rPr>
              <a:t>La actuación de las instituciones de seguridad pública se regirá por los principios de legalidad, objetividad, eficiencia, profesionalismo, honradez y respeto a los derechos humanos reconocidos en esta Constitución. </a:t>
            </a:r>
          </a:p>
          <a:p>
            <a:r>
              <a:rPr lang="es-MX" sz="2000" dirty="0" smtClean="0">
                <a:latin typeface="Algerian" pitchFamily="82" charset="0"/>
              </a:rPr>
              <a:t>…El Ministerio Público y las instituciones policiales de los tres órdenes de gobierno deberán coordinarse entre sí para cumplir los objetivos de la seguridad pública y conformarán el </a:t>
            </a:r>
            <a:r>
              <a:rPr lang="es-MX" sz="2000" u="sng" dirty="0" smtClean="0">
                <a:latin typeface="Algerian" pitchFamily="82" charset="0"/>
              </a:rPr>
              <a:t>Sistema Nacional de Seguridad Pública</a:t>
            </a:r>
            <a:r>
              <a:rPr lang="es-MX" sz="2000" dirty="0" smtClean="0">
                <a:latin typeface="Algerian" pitchFamily="82" charset="0"/>
              </a:rPr>
              <a:t>, que estará sujeto a las siguientes bases mínimas: 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496944" cy="5688632"/>
          </a:xfrm>
        </p:spPr>
        <p:txBody>
          <a:bodyPr/>
          <a:lstStyle/>
          <a:p>
            <a:r>
              <a:rPr lang="es-MX" sz="2000" dirty="0" smtClean="0">
                <a:latin typeface="Algerian" pitchFamily="82" charset="0"/>
              </a:rPr>
              <a:t>…</a:t>
            </a:r>
          </a:p>
          <a:p>
            <a:r>
              <a:rPr lang="es-MX" sz="2000" dirty="0" smtClean="0">
                <a:latin typeface="Algerian" pitchFamily="82" charset="0"/>
              </a:rPr>
              <a:t>c) La formulación de políticas públicas tendientes a prevenir la comisión de delitos. </a:t>
            </a:r>
          </a:p>
          <a:p>
            <a:r>
              <a:rPr lang="es-MX" sz="2000" dirty="0" smtClean="0">
                <a:latin typeface="Algerian" pitchFamily="82" charset="0"/>
              </a:rPr>
              <a:t>d) Se determinará la participación de la comunidad que coadyuvará, entre otros, en los procesos de evaluación de las políticas de prevención del delito así como de las instituciones de seguridad pública. </a:t>
            </a:r>
          </a:p>
          <a:p>
            <a:r>
              <a:rPr lang="es-MX" sz="2000" u="sng" dirty="0" smtClean="0">
                <a:latin typeface="Algerian" pitchFamily="82" charset="0"/>
              </a:rPr>
              <a:t>e) Los fondos de ayuda federal para la seguridad pública, a nivel nacional serán aportados a las entidades federativas y municipios para ser destinados exclusivamente a estos fines. </a:t>
            </a:r>
          </a:p>
          <a:p>
            <a:r>
              <a:rPr lang="es-ES_tradnl" sz="2000" dirty="0" smtClean="0">
                <a:latin typeface="Algerian" pitchFamily="82" charset="0"/>
              </a:rPr>
              <a:t> </a:t>
            </a:r>
            <a:endParaRPr lang="es-MX" sz="2000" dirty="0" smtClean="0">
              <a:latin typeface="Algerian" pitchFamily="82" charset="0"/>
            </a:endParaRPr>
          </a:p>
          <a:p>
            <a:r>
              <a:rPr lang="es-ES" sz="2000" dirty="0" smtClean="0">
                <a:latin typeface="Algerian" pitchFamily="82" charset="0"/>
              </a:rPr>
              <a:t>Dichos fondos esta contenidos en el Presupuesto de Egresos de la Federación como se muestra líneas abajo.</a:t>
            </a:r>
            <a:endParaRPr lang="es-MX" sz="2000" dirty="0" smtClean="0">
              <a:latin typeface="Algerian" pitchFamily="82" charset="0"/>
            </a:endParaRP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648072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691680" y="2924944"/>
            <a:ext cx="2669555" cy="1872208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/>
              <a:t>REALIDAD</a:t>
            </a:r>
          </a:p>
          <a:p>
            <a:pPr algn="ctr"/>
            <a:r>
              <a:rPr lang="es-MX" sz="2800" dirty="0" smtClean="0"/>
              <a:t>SOCIAL</a:t>
            </a:r>
            <a:endParaRPr lang="es-MX" sz="2800" b="1" dirty="0"/>
          </a:p>
        </p:txBody>
      </p:sp>
      <p:sp>
        <p:nvSpPr>
          <p:cNvPr id="5" name="4 Elipse"/>
          <p:cNvSpPr/>
          <p:nvPr/>
        </p:nvSpPr>
        <p:spPr>
          <a:xfrm>
            <a:off x="611560" y="1700808"/>
            <a:ext cx="1422208" cy="3768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Delitos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251520" y="2348880"/>
            <a:ext cx="2259277" cy="38477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Legislaciones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6 Elipse"/>
          <p:cNvSpPr/>
          <p:nvPr/>
        </p:nvSpPr>
        <p:spPr>
          <a:xfrm>
            <a:off x="467544" y="980728"/>
            <a:ext cx="1764078" cy="5208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Encuestas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7 Elipse"/>
          <p:cNvSpPr/>
          <p:nvPr/>
        </p:nvSpPr>
        <p:spPr>
          <a:xfrm>
            <a:off x="2195736" y="1268760"/>
            <a:ext cx="1635968" cy="4236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Víctimas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8 Elipse"/>
          <p:cNvSpPr/>
          <p:nvPr/>
        </p:nvSpPr>
        <p:spPr>
          <a:xfrm>
            <a:off x="2915816" y="2348880"/>
            <a:ext cx="1459396" cy="39227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Ejército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4211960" y="2564904"/>
            <a:ext cx="1834040" cy="50982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Operativos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10 Elipse"/>
          <p:cNvSpPr/>
          <p:nvPr/>
        </p:nvSpPr>
        <p:spPr>
          <a:xfrm>
            <a:off x="2195736" y="1844824"/>
            <a:ext cx="2100513" cy="47932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Funcionarios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139952" y="1340768"/>
            <a:ext cx="1752600" cy="5760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Ministerio Público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4427984" y="1988840"/>
            <a:ext cx="1884344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Impunidad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13 Elipse"/>
          <p:cNvSpPr/>
          <p:nvPr/>
        </p:nvSpPr>
        <p:spPr>
          <a:xfrm>
            <a:off x="3563888" y="908720"/>
            <a:ext cx="2235696" cy="4236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Delincuentes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14 Elipse"/>
          <p:cNvSpPr/>
          <p:nvPr/>
        </p:nvSpPr>
        <p:spPr>
          <a:xfrm>
            <a:off x="5868144" y="908720"/>
            <a:ext cx="1548172" cy="5760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Partidos Políticos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15 Elipse"/>
          <p:cNvSpPr/>
          <p:nvPr/>
        </p:nvSpPr>
        <p:spPr>
          <a:xfrm>
            <a:off x="6012160" y="1628800"/>
            <a:ext cx="1944334" cy="54006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Tecnologías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16 Elipse"/>
          <p:cNvSpPr/>
          <p:nvPr/>
        </p:nvSpPr>
        <p:spPr>
          <a:xfrm>
            <a:off x="6300192" y="2276872"/>
            <a:ext cx="2078056" cy="49073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Productores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17 Elipse"/>
          <p:cNvSpPr/>
          <p:nvPr/>
        </p:nvSpPr>
        <p:spPr>
          <a:xfrm>
            <a:off x="179512" y="3068960"/>
            <a:ext cx="1548172" cy="44949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Policías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2182688" y="6021288"/>
            <a:ext cx="1957264" cy="45799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Programas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457672" y="5445224"/>
            <a:ext cx="1548172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Cabildos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20 Elipse"/>
          <p:cNvSpPr/>
          <p:nvPr/>
        </p:nvSpPr>
        <p:spPr>
          <a:xfrm>
            <a:off x="5170326" y="5230874"/>
            <a:ext cx="2082062" cy="44653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Estadísticas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21 Elipse"/>
          <p:cNvSpPr/>
          <p:nvPr/>
        </p:nvSpPr>
        <p:spPr>
          <a:xfrm>
            <a:off x="2184258" y="5517232"/>
            <a:ext cx="1908212" cy="36004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Congresos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364088" y="6237312"/>
            <a:ext cx="1884344" cy="45305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Corrupción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23 Elipse"/>
          <p:cNvSpPr/>
          <p:nvPr/>
        </p:nvSpPr>
        <p:spPr>
          <a:xfrm>
            <a:off x="3968198" y="5677408"/>
            <a:ext cx="2357754" cy="54247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Dependencias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24 Elipse"/>
          <p:cNvSpPr/>
          <p:nvPr/>
        </p:nvSpPr>
        <p:spPr>
          <a:xfrm>
            <a:off x="7337766" y="5229200"/>
            <a:ext cx="1806234" cy="486103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Gobiernos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" name="25 Elipse"/>
          <p:cNvSpPr/>
          <p:nvPr/>
        </p:nvSpPr>
        <p:spPr>
          <a:xfrm>
            <a:off x="323528" y="3789040"/>
            <a:ext cx="1323764" cy="57606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Medios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26 Elipse"/>
          <p:cNvSpPr/>
          <p:nvPr/>
        </p:nvSpPr>
        <p:spPr>
          <a:xfrm>
            <a:off x="35496" y="5877272"/>
            <a:ext cx="2195736" cy="48203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Presupuestos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8" name="27 Elipse"/>
          <p:cNvSpPr/>
          <p:nvPr/>
        </p:nvSpPr>
        <p:spPr>
          <a:xfrm>
            <a:off x="0" y="4797152"/>
            <a:ext cx="2771800" cy="504056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Grupos de Presión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28 Elipse"/>
          <p:cNvSpPr/>
          <p:nvPr/>
        </p:nvSpPr>
        <p:spPr>
          <a:xfrm>
            <a:off x="3347864" y="4869160"/>
            <a:ext cx="1806234" cy="70212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 smtClean="0">
                <a:solidFill>
                  <a:schemeClr val="accent2">
                    <a:lumMod val="50000"/>
                  </a:schemeClr>
                </a:solidFill>
              </a:rPr>
              <a:t>Grupos </a:t>
            </a:r>
            <a:r>
              <a:rPr lang="es-MX" sz="1600" dirty="0" err="1" smtClean="0">
                <a:solidFill>
                  <a:schemeClr val="accent2">
                    <a:lumMod val="50000"/>
                  </a:schemeClr>
                </a:solidFill>
              </a:rPr>
              <a:t>Interes</a:t>
            </a:r>
            <a:endParaRPr lang="es-MX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29 Flecha derecha"/>
          <p:cNvSpPr/>
          <p:nvPr/>
        </p:nvSpPr>
        <p:spPr>
          <a:xfrm>
            <a:off x="4355976" y="3068960"/>
            <a:ext cx="1872208" cy="58759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>
            <a:off x="4355976" y="3645024"/>
            <a:ext cx="1872208" cy="58759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derecha"/>
          <p:cNvSpPr/>
          <p:nvPr/>
        </p:nvSpPr>
        <p:spPr>
          <a:xfrm>
            <a:off x="4355976" y="4149080"/>
            <a:ext cx="1872208" cy="587592"/>
          </a:xfrm>
          <a:prstGeom prst="rightArrow">
            <a:avLst/>
          </a:prstGeom>
          <a:solidFill>
            <a:schemeClr val="bg1">
              <a:lumMod val="65000"/>
            </a:schemeClr>
          </a:solidFill>
          <a:ln>
            <a:solidFill>
              <a:srgbClr val="FF0000">
                <a:alpha val="64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CuadroTexto"/>
          <p:cNvSpPr txBox="1"/>
          <p:nvPr/>
        </p:nvSpPr>
        <p:spPr>
          <a:xfrm>
            <a:off x="6372200" y="3284984"/>
            <a:ext cx="2592288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/>
              <a:t>Gran Complejidad</a:t>
            </a:r>
            <a:endParaRPr lang="es-MX" sz="32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16632"/>
            <a:ext cx="7632848" cy="576064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/>
              <a:buChar char="à"/>
            </a:pPr>
            <a:r>
              <a:rPr lang="es-MX" sz="3300" dirty="0" smtClean="0">
                <a:latin typeface="Algerian" pitchFamily="82" charset="0"/>
              </a:rPr>
              <a:t>PLAN NACIONAL DE DESARROLLO</a:t>
            </a:r>
            <a:r>
              <a:rPr lang="es-MX" sz="3300" dirty="0" smtClean="0">
                <a:latin typeface="Algerian" pitchFamily="82" charset="0"/>
              </a:rPr>
              <a:t>:</a:t>
            </a:r>
          </a:p>
          <a:p>
            <a:r>
              <a:rPr lang="es-MX" sz="2200" dirty="0" smtClean="0">
                <a:latin typeface="Algerian" pitchFamily="82" charset="0"/>
                <a:sym typeface="Wingdings" pitchFamily="2" charset="2"/>
              </a:rPr>
              <a:t> </a:t>
            </a:r>
            <a:r>
              <a:rPr lang="es-MX" sz="2200" dirty="0" smtClean="0">
                <a:latin typeface="Algerian" pitchFamily="82" charset="0"/>
              </a:rPr>
              <a:t>Objetivo general:  </a:t>
            </a:r>
            <a:r>
              <a:rPr lang="es-MX" sz="2400" dirty="0" smtClean="0">
                <a:latin typeface="Algerian" pitchFamily="82" charset="0"/>
              </a:rPr>
              <a:t>Llevar a México a su máximo potencial</a:t>
            </a:r>
            <a:endParaRPr lang="es-MX" sz="2400" dirty="0" smtClean="0">
              <a:latin typeface="Algerian" pitchFamily="82" charset="0"/>
            </a:endParaRPr>
          </a:p>
          <a:p>
            <a:pPr>
              <a:buFont typeface="Wingdings"/>
              <a:buChar char="à"/>
            </a:pP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5 metas nacionales: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 				   I.- México en paz.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				 </a:t>
            </a:r>
            <a:r>
              <a:rPr lang="es-MX" sz="2400" dirty="0" err="1" smtClean="0">
                <a:latin typeface="Algerian" pitchFamily="82" charset="0"/>
                <a:sym typeface="Wingdings" pitchFamily="2" charset="2"/>
              </a:rPr>
              <a:t>ii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.- México incluyente.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  			              </a:t>
            </a:r>
            <a:r>
              <a:rPr lang="es-MX" sz="2400" dirty="0" err="1" smtClean="0">
                <a:latin typeface="Algerian" pitchFamily="82" charset="0"/>
                <a:sym typeface="Wingdings" pitchFamily="2" charset="2"/>
              </a:rPr>
              <a:t>iii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.- México con educación de calidad.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	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			 </a:t>
            </a:r>
            <a:r>
              <a:rPr lang="es-MX" sz="2400" dirty="0" err="1" smtClean="0">
                <a:latin typeface="Algerian" pitchFamily="82" charset="0"/>
                <a:sym typeface="Wingdings" pitchFamily="2" charset="2"/>
              </a:rPr>
              <a:t>iv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.- México prospero.</a:t>
            </a:r>
          </a:p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</a:t>
            </a:r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  				  v.- México con responsabilidad global</a:t>
            </a:r>
            <a:endParaRPr lang="es-MX" sz="2400" dirty="0" smtClean="0">
              <a:latin typeface="Algerian" pitchFamily="82" charset="0"/>
              <a:sym typeface="Wingdings" pitchFamily="2" charset="2"/>
            </a:endParaRPr>
          </a:p>
          <a:p>
            <a:r>
              <a:rPr lang="es-ES" sz="2400" dirty="0" smtClean="0">
                <a:latin typeface="Algerian" pitchFamily="82" charset="0"/>
                <a:sym typeface="Wingdings" pitchFamily="2" charset="2"/>
              </a:rPr>
              <a:t>  </a:t>
            </a:r>
            <a:r>
              <a:rPr lang="es-ES" sz="2400" dirty="0" smtClean="0">
                <a:latin typeface="Algerian" pitchFamily="82" charset="0"/>
              </a:rPr>
              <a:t>México </a:t>
            </a:r>
            <a:r>
              <a:rPr lang="es-ES" sz="2400" dirty="0" smtClean="0">
                <a:latin typeface="Algerian" pitchFamily="82" charset="0"/>
              </a:rPr>
              <a:t>en </a:t>
            </a:r>
            <a:r>
              <a:rPr lang="es-ES" sz="2400" dirty="0" smtClean="0">
                <a:latin typeface="Algerian" pitchFamily="82" charset="0"/>
              </a:rPr>
              <a:t>Paz:</a:t>
            </a:r>
            <a:endParaRPr lang="es-ES" sz="2400" dirty="0" smtClean="0">
              <a:latin typeface="Algerian" pitchFamily="82" charset="0"/>
            </a:endParaRPr>
          </a:p>
          <a:p>
            <a:r>
              <a:rPr lang="es-ES" sz="2700" dirty="0" smtClean="0"/>
              <a:t>     </a:t>
            </a:r>
            <a:r>
              <a:rPr lang="es-ES" sz="2800" dirty="0" smtClean="0"/>
              <a:t>Refiere </a:t>
            </a:r>
            <a:r>
              <a:rPr lang="es-ES" sz="2800" dirty="0" smtClean="0"/>
              <a:t>que se debe fortalecer el pacto social, reforzar la confianza con el gobierno, alentar la participación social en la vida democrática y reducir los </a:t>
            </a:r>
            <a:r>
              <a:rPr lang="es-ES" sz="2800" u="sng" dirty="0" smtClean="0"/>
              <a:t>índices de inseguridad</a:t>
            </a:r>
            <a:r>
              <a:rPr lang="es-ES" sz="2800" dirty="0" smtClean="0"/>
              <a:t>. Que sólo el 36% de los mexicanos cree que el Estado puede resolver los problemas que enfrenta el país, el abstencionismo electoral a nivel estatal oscila entre el 23 y el 47%; el 58% de la población considera que la inseguridad como su principal preocupación; el 85% considera que existe corrupción en el Sistema de justicia Penal y el 37% de las empresas ubicadas en el país sufre anualmente al menos un delito</a:t>
            </a:r>
            <a:r>
              <a:rPr lang="es-ES" sz="2800" dirty="0" smtClean="0"/>
              <a:t>.</a:t>
            </a:r>
            <a:endParaRPr lang="es-MX" sz="2800" dirty="0" smtClean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0"/>
            <a:ext cx="7992888" cy="620688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237312"/>
          </a:xfrm>
        </p:spPr>
        <p:txBody>
          <a:bodyPr>
            <a:normAutofit fontScale="92500" lnSpcReduction="20000"/>
          </a:bodyPr>
          <a:lstStyle/>
          <a:p>
            <a:r>
              <a:rPr lang="es-MX" sz="2400" dirty="0" smtClean="0">
                <a:latin typeface="Algerian" pitchFamily="82" charset="0"/>
                <a:sym typeface="Wingdings" pitchFamily="2" charset="2"/>
              </a:rPr>
              <a:t> </a:t>
            </a:r>
            <a:r>
              <a:rPr lang="es-MX" sz="2400" dirty="0" smtClean="0">
                <a:latin typeface="Algerian" pitchFamily="82" charset="0"/>
              </a:rPr>
              <a:t>Programa </a:t>
            </a:r>
            <a:r>
              <a:rPr lang="es-MX" sz="2400" dirty="0" smtClean="0">
                <a:latin typeface="Algerian" pitchFamily="82" charset="0"/>
              </a:rPr>
              <a:t>para la Seguridad Nacional </a:t>
            </a:r>
            <a:r>
              <a:rPr lang="es-MX" sz="2400" dirty="0" smtClean="0">
                <a:latin typeface="Algerian" pitchFamily="82" charset="0"/>
              </a:rPr>
              <a:t>2014-2018:</a:t>
            </a:r>
          </a:p>
          <a:p>
            <a:r>
              <a:rPr lang="es-MX" sz="2200" dirty="0" smtClean="0"/>
              <a:t>El Programa para la Seguridad Nacional 2014 - 2018 es el documento rector de la política de Seguridad Nacional del Estado mexicano. Expresa las prioridades y la visión del Gobierno de la República en la materia, así como los objetivos estratégicos que la definen</a:t>
            </a:r>
            <a:r>
              <a:rPr lang="es-MX" sz="2200" dirty="0" smtClean="0"/>
              <a:t>.</a:t>
            </a:r>
          </a:p>
          <a:p>
            <a:r>
              <a:rPr lang="es-MX" sz="2200" dirty="0" smtClean="0"/>
              <a:t>El Programa resalta el desafío de garantizar la Seguridad Interior y reducir la violencia donde más afecta a la población. Considerando el papel destacado que las Fuerzas Armadas han desempeñado en la preservación del orden público y la contención del crimen organizado, este documento presenta opciones de </a:t>
            </a:r>
            <a:r>
              <a:rPr lang="es-MX" sz="2200" u="sng" dirty="0" smtClean="0"/>
              <a:t>política pública para fortalecer la gobernabilidad </a:t>
            </a:r>
            <a:r>
              <a:rPr lang="es-MX" sz="2200" dirty="0" smtClean="0"/>
              <a:t>democrática y la Seguridad Interior en todo el territorio nacional. Lo anterior, conforme a las exigencias de la sociedad mexicana y al objetivo de alcanzar un México en Paz, en el que la libertad, la vida, el bienestar y el patrimonio de todos los ciudadanos sean garantizados por la plena vigencia del Estado de Derecho.</a:t>
            </a:r>
          </a:p>
          <a:p>
            <a:r>
              <a:rPr lang="es-MX" sz="2200" dirty="0" smtClean="0"/>
              <a:t>Para hacer frente a estos desafíos, el Gobierno de la República ha definido dos grandes objetivos estratégicos:</a:t>
            </a:r>
          </a:p>
          <a:p>
            <a:r>
              <a:rPr lang="es-MX" sz="2200" b="0" dirty="0" smtClean="0"/>
              <a:t>·</a:t>
            </a:r>
            <a:r>
              <a:rPr lang="es-MX" sz="2200" dirty="0" smtClean="0"/>
              <a:t>  </a:t>
            </a:r>
            <a:r>
              <a:rPr lang="es-MX" sz="2200" dirty="0" smtClean="0"/>
              <a:t>a).- Consolidar </a:t>
            </a:r>
            <a:r>
              <a:rPr lang="es-MX" sz="2200" dirty="0" smtClean="0"/>
              <a:t>el Sistema de Seguridad Nacional para asegurar la atención integral de las vulnerabilidades, los riesgos y las amenazas a la Seguridad Nacional.</a:t>
            </a:r>
          </a:p>
          <a:p>
            <a:r>
              <a:rPr lang="es-MX" sz="2200" b="0" dirty="0" smtClean="0"/>
              <a:t>·</a:t>
            </a:r>
            <a:r>
              <a:rPr lang="es-MX" sz="2200" dirty="0" smtClean="0"/>
              <a:t>   </a:t>
            </a:r>
            <a:r>
              <a:rPr lang="es-MX" sz="2200" dirty="0" smtClean="0"/>
              <a:t>b).- Asegurar </a:t>
            </a:r>
            <a:r>
              <a:rPr lang="es-MX" sz="2200" dirty="0" smtClean="0"/>
              <a:t>que la política de Seguridad Nacional del Estado mexicano adopte una perspectiva multidimensional para favorecer la consecución de los objetivos e intereses nacionales</a:t>
            </a:r>
            <a:r>
              <a:rPr lang="es-MX" sz="2200" dirty="0" smtClean="0"/>
              <a:t>.</a:t>
            </a:r>
            <a:endParaRPr lang="es-MX" sz="220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63688" y="4653136"/>
            <a:ext cx="33843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Rectángulo"/>
          <p:cNvSpPr/>
          <p:nvPr/>
        </p:nvSpPr>
        <p:spPr>
          <a:xfrm>
            <a:off x="1763688" y="3429000"/>
            <a:ext cx="33843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1763688" y="1700808"/>
            <a:ext cx="33843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6864" cy="648072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5688632"/>
          </a:xfrm>
        </p:spPr>
        <p:txBody>
          <a:bodyPr>
            <a:normAutofit/>
          </a:bodyPr>
          <a:lstStyle/>
          <a:p>
            <a:pPr>
              <a:buFont typeface="Wingdings"/>
              <a:buChar char="à"/>
            </a:pPr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PROGRAMA NACIONAL DE PREVENCIÓN DEL DELITO: (PRONAPRED)</a:t>
            </a:r>
          </a:p>
          <a:p>
            <a:pPr>
              <a:buFont typeface="Wingdings"/>
              <a:buChar char="à"/>
            </a:pPr>
            <a:endParaRPr lang="es-MX" sz="2100" dirty="0" smtClean="0">
              <a:latin typeface="Algerian" pitchFamily="82" charset="0"/>
              <a:sym typeface="Wingdings" pitchFamily="2" charset="2"/>
            </a:endParaRP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GOBIERNO FEDERAL	       presupuesta el recurso</a:t>
            </a: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			    </a:t>
            </a:r>
            <a:r>
              <a:rPr lang="es-MX" sz="1800" dirty="0" smtClean="0">
                <a:latin typeface="Algerian" pitchFamily="82" charset="0"/>
                <a:sym typeface="Wingdings" pitchFamily="2" charset="2"/>
              </a:rPr>
              <a:t>(secretaria de gobernación) </a:t>
            </a:r>
          </a:p>
          <a:p>
            <a:endParaRPr lang="es-MX" sz="2100" dirty="0" smtClean="0">
              <a:latin typeface="Algerian" pitchFamily="82" charset="0"/>
              <a:sym typeface="Wingdings" pitchFamily="2" charset="2"/>
            </a:endParaRPr>
          </a:p>
          <a:p>
            <a:endParaRPr lang="es-MX" sz="2100" dirty="0" smtClean="0">
              <a:latin typeface="Algerian" pitchFamily="82" charset="0"/>
              <a:sym typeface="Wingdings" pitchFamily="2" charset="2"/>
            </a:endParaRP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GOBIERNO ESTATAL	       entrega el recurso</a:t>
            </a: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			     (</a:t>
            </a:r>
            <a:r>
              <a:rPr lang="es-MX" sz="2100" dirty="0" err="1" smtClean="0">
                <a:latin typeface="Algerian" pitchFamily="82" charset="0"/>
                <a:sym typeface="Wingdings" pitchFamily="2" charset="2"/>
              </a:rPr>
              <a:t>sria</a:t>
            </a:r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 de finanzas y </a:t>
            </a:r>
            <a:r>
              <a:rPr lang="es-MX" sz="2100" dirty="0" err="1" smtClean="0">
                <a:latin typeface="Algerian" pitchFamily="82" charset="0"/>
                <a:sym typeface="Wingdings" pitchFamily="2" charset="2"/>
              </a:rPr>
              <a:t>ssc</a:t>
            </a:r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)</a:t>
            </a:r>
          </a:p>
          <a:p>
            <a:endParaRPr lang="es-MX" sz="2100" dirty="0" smtClean="0">
              <a:latin typeface="Algerian" pitchFamily="82" charset="0"/>
              <a:sym typeface="Wingdings" pitchFamily="2" charset="2"/>
            </a:endParaRP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GOBIERNO MUNICIPAL        ejecuta el recurso</a:t>
            </a:r>
          </a:p>
          <a:p>
            <a:r>
              <a:rPr lang="es-MX" sz="2100" dirty="0" smtClean="0">
                <a:latin typeface="Algerian" pitchFamily="82" charset="0"/>
                <a:sym typeface="Wingdings" pitchFamily="2" charset="2"/>
              </a:rPr>
              <a:t>						  </a:t>
            </a:r>
            <a:r>
              <a:rPr lang="es-MX" sz="1500" dirty="0" smtClean="0">
                <a:latin typeface="Algerian" pitchFamily="82" charset="0"/>
                <a:sym typeface="Wingdings" pitchFamily="2" charset="2"/>
              </a:rPr>
              <a:t>(diversas dependencias municipales)</a:t>
            </a:r>
          </a:p>
          <a:p>
            <a:endParaRPr lang="es-MX" sz="2100" dirty="0" smtClean="0">
              <a:latin typeface="Algerian" pitchFamily="82" charset="0"/>
              <a:sym typeface="Wingdings" pitchFamily="2" charset="2"/>
            </a:endParaRPr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3491880" y="2348880"/>
            <a:ext cx="0" cy="1008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3491880" y="4077072"/>
            <a:ext cx="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04056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208911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504056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904656"/>
          </a:xfrm>
        </p:spPr>
        <p:txBody>
          <a:bodyPr>
            <a:normAutofit fontScale="92500" lnSpcReduction="10000"/>
          </a:bodyPr>
          <a:lstStyle/>
          <a:p>
            <a:r>
              <a:rPr lang="es-MX" sz="2400" dirty="0" smtClean="0">
                <a:latin typeface="Algerian" pitchFamily="82" charset="0"/>
              </a:rPr>
              <a:t>Para acceder a ellos, el Estado de Querétaro, en términos del propio PEF, deberá:</a:t>
            </a:r>
          </a:p>
          <a:p>
            <a:endParaRPr lang="es-MX" dirty="0" smtClean="0">
              <a:latin typeface="Algerian" pitchFamily="82" charset="0"/>
            </a:endParaRPr>
          </a:p>
          <a:p>
            <a:pPr lvl="0">
              <a:buFont typeface="+mj-lt"/>
              <a:buAutoNum type="arabicParenR"/>
            </a:pPr>
            <a:r>
              <a:rPr lang="es-MX" sz="2300" dirty="0" smtClean="0">
                <a:latin typeface="Algerian" pitchFamily="82" charset="0"/>
              </a:rPr>
              <a:t>Cumplir los lineamientos que para tal efecto emita el Ejecutivo Federal, por conducto de la Secretaría de Gobernación (artículo 9 PEF).</a:t>
            </a:r>
          </a:p>
          <a:p>
            <a:pPr>
              <a:buFont typeface="+mj-lt"/>
              <a:buAutoNum type="arabicParenR"/>
            </a:pPr>
            <a:r>
              <a:rPr lang="es-MX" sz="2300" dirty="0" smtClean="0">
                <a:latin typeface="Algerian" pitchFamily="82" charset="0"/>
              </a:rPr>
              <a:t>Los lineamientos debiendo ser emitidos a mas tardar el 15 de febrero de 2015 (fueron publicados el 26 de diciembre de 2014).</a:t>
            </a:r>
          </a:p>
          <a:p>
            <a:pPr lvl="0">
              <a:buFont typeface="+mj-lt"/>
              <a:buAutoNum type="arabicParenR"/>
            </a:pPr>
            <a:r>
              <a:rPr lang="es-MX" sz="2300" dirty="0" smtClean="0">
                <a:latin typeface="Algerian" pitchFamily="82" charset="0"/>
              </a:rPr>
              <a:t>Deberán constituir e instalar una Comisión Interinstitucional Estatal para la Prevención Social de la Violencia y la Delincuencia CIE a mas tardar el 15 de enero de 2015,</a:t>
            </a:r>
          </a:p>
          <a:p>
            <a:pPr lvl="0">
              <a:buFont typeface="+mj-lt"/>
              <a:buAutoNum type="arabicParenR"/>
            </a:pPr>
            <a:r>
              <a:rPr lang="es-MX" sz="2300" dirty="0" smtClean="0">
                <a:latin typeface="Algerian" pitchFamily="82" charset="0"/>
              </a:rPr>
              <a:t>Deberá someterse a la aprobación de la CIE su propuesta de obras y acciones a mas tardar el 24 de enero de 2015,</a:t>
            </a:r>
          </a:p>
          <a:p>
            <a:pPr lvl="0">
              <a:buFont typeface="+mj-lt"/>
              <a:buAutoNum type="arabicParenR"/>
            </a:pPr>
            <a:r>
              <a:rPr lang="es-MX" sz="2300" dirty="0" smtClean="0">
                <a:latin typeface="Algerian" pitchFamily="82" charset="0"/>
              </a:rPr>
              <a:t>Deberá ser remitida para aprobación a la Subsecretaría de Prevención y Participación Ciudadana,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648072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764704"/>
            <a:ext cx="8424936" cy="5832648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Deberá suscribir convenio de adhesión al programa a mas tardar el 31 de enero de 2015, además,</a:t>
            </a:r>
          </a:p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Los recursos, en porcentaje del 70% serán enterados en una primera ministración a partir del 15 de febrero de 2015,</a:t>
            </a:r>
          </a:p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Establecer una cuenta bancaria específica para la administración de los recursos del programa,</a:t>
            </a:r>
          </a:p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La segunda ministración será a partir del 15 de julio de 2015, para quienes hayan comprometido al menos el 50% de la primera ministración,</a:t>
            </a:r>
          </a:p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Registrar los recursos en el presupuesto estatal e informar para efectos de la cuenta pública local ,</a:t>
            </a:r>
          </a:p>
          <a:p>
            <a:pPr marL="457200" lvl="0" indent="-457200">
              <a:buFont typeface="+mj-lt"/>
              <a:buAutoNum type="arabicParenR" startAt="6"/>
            </a:pPr>
            <a:r>
              <a:rPr lang="es-MX" sz="2100" dirty="0" smtClean="0">
                <a:latin typeface="Algerian" pitchFamily="82" charset="0"/>
              </a:rPr>
              <a:t>Informar trimestralmente sobre: destino y resultados de los recursos, disponibilidad financiera, presupuesto comprometido, devengado y pagado.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48872" cy="576064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904656"/>
          </a:xfrm>
        </p:spPr>
        <p:txBody>
          <a:bodyPr/>
          <a:lstStyle/>
          <a:p>
            <a:r>
              <a:rPr lang="es-MX" sz="2200" dirty="0" smtClean="0">
                <a:latin typeface="Algerian" pitchFamily="82" charset="0"/>
              </a:rPr>
              <a:t>EL PODER EJECUTIVO DEL GOBIERNO DEL ESTADO DE QUERÉTARO, A TRAVES DE LA SECRETARÍA DE SEGURIDAD CIUDADANA HA COMPROMETIDO CON LA UNIVERSIDAD AUTÓNOMA DE QUERÉTARO LAS SIGUIENTES ACCIONES:</a:t>
            </a:r>
          </a:p>
          <a:p>
            <a:endParaRPr lang="es-MX" sz="2200" dirty="0" smtClean="0">
              <a:latin typeface="Algerian" pitchFamily="82" charset="0"/>
            </a:endParaRPr>
          </a:p>
          <a:p>
            <a:pPr marL="514350" indent="-514350">
              <a:buFont typeface="+mj-lt"/>
              <a:buAutoNum type="romanUcPeriod"/>
            </a:pPr>
            <a:r>
              <a:rPr lang="es-MX" sz="2400" dirty="0" smtClean="0">
                <a:latin typeface="Algerian" pitchFamily="82" charset="0"/>
              </a:rPr>
              <a:t>Capacitación a funcionarios públicos en temas de prevención social de la violencia con perspectiva de género.</a:t>
            </a:r>
          </a:p>
          <a:p>
            <a:pPr marL="514350" lvl="0" indent="-514350">
              <a:buFont typeface="+mj-lt"/>
              <a:buAutoNum type="romanUcPeriod"/>
            </a:pPr>
            <a:r>
              <a:rPr lang="es-MX" sz="2400" dirty="0" smtClean="0">
                <a:latin typeface="Algerian" pitchFamily="82" charset="0"/>
              </a:rPr>
              <a:t>Diseño de implementación de metodologías de evaluación Municipal/Delegacional de Prevención,</a:t>
            </a:r>
          </a:p>
          <a:p>
            <a:pPr marL="514350" indent="-514350">
              <a:buFont typeface="+mj-lt"/>
              <a:buAutoNum type="romanUcPeriod"/>
            </a:pPr>
            <a:r>
              <a:rPr lang="es-MX" sz="2400" dirty="0" smtClean="0">
                <a:latin typeface="Algerian" pitchFamily="82" charset="0"/>
              </a:rPr>
              <a:t>Campaña de comunicación de resultados obtenidos con los proyectos de prevención realizados en el marco del PNPSVD</a:t>
            </a:r>
          </a:p>
          <a:p>
            <a:pPr lvl="0"/>
            <a:endParaRPr lang="es-MX" sz="2400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488832" cy="576064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150"/>
            <a:ext cx="7992888" cy="616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064896" cy="548680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9275"/>
            <a:ext cx="7416824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0"/>
            <a:ext cx="8136904" cy="548680"/>
          </a:xfrm>
        </p:spPr>
        <p:txBody>
          <a:bodyPr/>
          <a:lstStyle/>
          <a:p>
            <a:r>
              <a:rPr lang="es-MX" b="1" dirty="0" smtClean="0">
                <a:latin typeface="Algerian" pitchFamily="82" charset="0"/>
              </a:rPr>
              <a:t>Implementación de Políticas Públicas</a:t>
            </a:r>
            <a:endParaRPr lang="es-MX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20688"/>
            <a:ext cx="7632847" cy="6408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Rectángulo"/>
          <p:cNvSpPr/>
          <p:nvPr/>
        </p:nvSpPr>
        <p:spPr>
          <a:xfrm>
            <a:off x="7092280" y="5085184"/>
            <a:ext cx="19442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Rectángulo"/>
          <p:cNvSpPr/>
          <p:nvPr/>
        </p:nvSpPr>
        <p:spPr>
          <a:xfrm>
            <a:off x="2411760" y="2060848"/>
            <a:ext cx="43204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"/>
          <p:cNvSpPr/>
          <p:nvPr/>
        </p:nvSpPr>
        <p:spPr>
          <a:xfrm>
            <a:off x="7308304" y="2564904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467544" y="2564904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256584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latin typeface="Algerian" pitchFamily="82" charset="0"/>
              </a:rPr>
              <a:t>¿Que es un Problema?</a:t>
            </a:r>
          </a:p>
          <a:p>
            <a:pPr algn="ctr"/>
            <a:endParaRPr lang="es-MX" sz="2400" dirty="0" smtClean="0">
              <a:latin typeface="Algerian" pitchFamily="82" charset="0"/>
            </a:endParaRPr>
          </a:p>
          <a:p>
            <a:r>
              <a:rPr lang="es-MX" sz="2400" dirty="0" smtClean="0">
                <a:latin typeface="Algerian" pitchFamily="82" charset="0"/>
              </a:rPr>
              <a:t>    24/04/15                      Plan de acción</a:t>
            </a:r>
          </a:p>
          <a:p>
            <a:r>
              <a:rPr lang="es-MX" sz="2400" dirty="0" smtClean="0">
                <a:latin typeface="Algerian" pitchFamily="82" charset="0"/>
              </a:rPr>
              <a:t>     Inicio						           objetivo</a:t>
            </a:r>
          </a:p>
          <a:p>
            <a:r>
              <a:rPr lang="es-MX" sz="900" dirty="0" smtClean="0">
                <a:latin typeface="Algerian" pitchFamily="82" charset="0"/>
              </a:rPr>
              <a:t> </a:t>
            </a:r>
          </a:p>
          <a:p>
            <a:r>
              <a:rPr lang="es-MX" sz="2400" dirty="0" smtClean="0">
                <a:latin typeface="Algerian" pitchFamily="82" charset="0"/>
              </a:rPr>
              <a:t> Se define como un problema</a:t>
            </a:r>
          </a:p>
          <a:p>
            <a:r>
              <a:rPr lang="es-MX" sz="2400" dirty="0" smtClean="0">
                <a:latin typeface="Algerian" pitchFamily="82" charset="0"/>
              </a:rPr>
              <a:t>  a la diferencia que existe </a:t>
            </a:r>
          </a:p>
          <a:p>
            <a:r>
              <a:rPr lang="es-MX" sz="2400" dirty="0" smtClean="0">
                <a:latin typeface="Algerian" pitchFamily="82" charset="0"/>
              </a:rPr>
              <a:t>  entre lo que deseamos y                                         </a:t>
            </a:r>
          </a:p>
          <a:p>
            <a:r>
              <a:rPr lang="es-MX" sz="2400" dirty="0" smtClean="0">
                <a:latin typeface="Algerian" pitchFamily="82" charset="0"/>
              </a:rPr>
              <a:t> La realidad que se presenta</a:t>
            </a:r>
            <a:endParaRPr lang="es-MX" sz="1100" dirty="0" smtClean="0">
              <a:latin typeface="Algerian" pitchFamily="82" charset="0"/>
            </a:endParaRPr>
          </a:p>
          <a:p>
            <a:pPr algn="ctr"/>
            <a:r>
              <a:rPr lang="es-MX" sz="1400" dirty="0" smtClean="0">
                <a:latin typeface="Algerian" pitchFamily="82" charset="0"/>
              </a:rPr>
              <a:t>						</a:t>
            </a:r>
            <a:r>
              <a:rPr lang="es-MX" sz="2400" dirty="0" smtClean="0">
                <a:latin typeface="Algerian" pitchFamily="82" charset="0"/>
              </a:rPr>
              <a:t>	                    </a:t>
            </a:r>
            <a:r>
              <a:rPr lang="es-MX" sz="2800" dirty="0" smtClean="0">
                <a:latin typeface="Algerian" pitchFamily="82" charset="0"/>
              </a:rPr>
              <a:t>REALIDAD</a:t>
            </a:r>
          </a:p>
          <a:p>
            <a:pPr algn="ctr"/>
            <a:endParaRPr lang="es-MX" sz="2400" dirty="0">
              <a:latin typeface="Algerian" pitchFamily="82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648072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1691680" y="2852936"/>
            <a:ext cx="554461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1475656" y="5517232"/>
            <a:ext cx="561662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4572000" y="2852936"/>
            <a:ext cx="2016224" cy="26642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836712"/>
            <a:ext cx="8424936" cy="5904656"/>
          </a:xfrm>
        </p:spPr>
        <p:txBody>
          <a:bodyPr>
            <a:normAutofit/>
          </a:bodyPr>
          <a:lstStyle/>
          <a:p>
            <a:pPr algn="ctr"/>
            <a:r>
              <a:rPr lang="es-MX" sz="2800" dirty="0" smtClean="0">
                <a:latin typeface="Algerian" pitchFamily="82" charset="0"/>
              </a:rPr>
              <a:t>GOBERNABILIDAD</a:t>
            </a:r>
          </a:p>
          <a:p>
            <a:endParaRPr lang="es-MX" dirty="0" smtClean="0"/>
          </a:p>
          <a:p>
            <a:pPr algn="ctr"/>
            <a:r>
              <a:rPr lang="es-MX" sz="2400" dirty="0" smtClean="0">
                <a:latin typeface="Algerian" pitchFamily="82" charset="0"/>
              </a:rPr>
              <a:t>LEGITIMIDAD 				EFICIENCIA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>
              <a:spcBef>
                <a:spcPts val="0"/>
              </a:spcBef>
            </a:pPr>
            <a:r>
              <a:rPr lang="es-MX" dirty="0" smtClean="0"/>
              <a:t>	        </a:t>
            </a:r>
            <a:r>
              <a:rPr lang="es-MX" sz="2000" dirty="0" smtClean="0">
                <a:latin typeface="Algerian" pitchFamily="82" charset="0"/>
              </a:rPr>
              <a:t>EL PROCESO MEDIANTE EL CUAL LOS DIVERSOS </a:t>
            </a:r>
          </a:p>
          <a:p>
            <a:pPr marL="0">
              <a:spcBef>
                <a:spcPts val="0"/>
              </a:spcBef>
            </a:pPr>
            <a:r>
              <a:rPr lang="es-MX" sz="2000" dirty="0" smtClean="0">
                <a:latin typeface="Algerian" pitchFamily="82" charset="0"/>
              </a:rPr>
              <a:t>	          SECTORES DE LA SOCIEDAD ACEPTAN LAS </a:t>
            </a:r>
          </a:p>
          <a:p>
            <a:pPr marL="0">
              <a:spcBef>
                <a:spcPts val="0"/>
              </a:spcBef>
            </a:pPr>
            <a:r>
              <a:rPr lang="es-MX" sz="2000" dirty="0" smtClean="0">
                <a:latin typeface="Algerian" pitchFamily="82" charset="0"/>
              </a:rPr>
              <a:t>	             DECISIONES QUE TOMA QUIÉN GOBIERNA</a:t>
            </a:r>
          </a:p>
          <a:p>
            <a:endParaRPr lang="es-MX" dirty="0" smtClean="0"/>
          </a:p>
          <a:p>
            <a:pPr algn="ctr"/>
            <a:r>
              <a:rPr lang="es-MX" sz="2400" dirty="0" smtClean="0">
                <a:latin typeface="Algerian" pitchFamily="82" charset="0"/>
              </a:rPr>
              <a:t>INGOBERNABILIDAD</a:t>
            </a:r>
          </a:p>
          <a:p>
            <a:endParaRPr lang="es-MX" dirty="0" smtClean="0"/>
          </a:p>
          <a:p>
            <a:r>
              <a:rPr lang="es-MX" sz="2400" dirty="0" smtClean="0">
                <a:latin typeface="Algerian" pitchFamily="82" charset="0"/>
              </a:rPr>
              <a:t>ILEGIITIMIDAD</a:t>
            </a:r>
            <a:r>
              <a:rPr lang="es-MX" dirty="0" smtClean="0"/>
              <a:t>				          </a:t>
            </a:r>
            <a:r>
              <a:rPr lang="es-MX" sz="2400" dirty="0" smtClean="0">
                <a:latin typeface="Algerian" pitchFamily="82" charset="0"/>
              </a:rPr>
              <a:t>INEFICIENCIA</a:t>
            </a:r>
          </a:p>
          <a:p>
            <a:pPr marL="0">
              <a:spcBef>
                <a:spcPts val="0"/>
              </a:spcBef>
            </a:pPr>
            <a:r>
              <a:rPr lang="es-MX" dirty="0" smtClean="0"/>
              <a:t>		</a:t>
            </a:r>
          </a:p>
          <a:p>
            <a:pPr marL="0">
              <a:spcBef>
                <a:spcPts val="0"/>
              </a:spcBef>
            </a:pPr>
            <a:r>
              <a:rPr lang="es-MX" sz="1800" dirty="0" smtClean="0">
                <a:latin typeface="Algerian" pitchFamily="82" charset="0"/>
              </a:rPr>
              <a:t>		PROCESO MEDIANTE EL CUAL DIVERSOS SECTORES </a:t>
            </a:r>
          </a:p>
          <a:p>
            <a:pPr marL="0">
              <a:spcBef>
                <a:spcPts val="0"/>
              </a:spcBef>
            </a:pPr>
            <a:r>
              <a:rPr lang="es-MX" sz="1800" dirty="0" smtClean="0">
                <a:latin typeface="Algerian" pitchFamily="82" charset="0"/>
              </a:rPr>
              <a:t>                                 DE LA SOCIEDAD NO ACEPTAN Y MANIFIESTAN SU 			                  INCONFORMIDAD A LAS DECISIONES Y ACCIONES </a:t>
            </a:r>
          </a:p>
          <a:p>
            <a:pPr marL="0">
              <a:spcBef>
                <a:spcPts val="0"/>
              </a:spcBef>
            </a:pPr>
            <a:r>
              <a:rPr lang="es-MX" sz="1800" dirty="0" smtClean="0">
                <a:latin typeface="Algerian" pitchFamily="82" charset="0"/>
              </a:rPr>
              <a:t>                                            QUE TOMA QUIEN GOBIERNA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699792" y="1268760"/>
            <a:ext cx="108012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508104" y="1268760"/>
            <a:ext cx="1008112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4427984" y="1412776"/>
            <a:ext cx="0" cy="13681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 flipH="1">
            <a:off x="2483768" y="4581128"/>
            <a:ext cx="1008112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5652120" y="4581128"/>
            <a:ext cx="864096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4427984" y="4509120"/>
            <a:ext cx="0" cy="108012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20080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6093296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s-MX" sz="3400" dirty="0" smtClean="0">
                <a:latin typeface="Algerian" pitchFamily="82" charset="0"/>
              </a:rPr>
              <a:t>GOBERNANZA</a:t>
            </a:r>
          </a:p>
          <a:p>
            <a:r>
              <a:rPr lang="es-ES" sz="2800" dirty="0" smtClean="0"/>
              <a:t>     </a:t>
            </a:r>
            <a:r>
              <a:rPr lang="es-ES" sz="3000" b="0" dirty="0" smtClean="0">
                <a:latin typeface="Algerian" pitchFamily="82" charset="0"/>
              </a:rPr>
              <a:t>El término gobernanza viene utilizándose desde la década de 1990 para designar la eficacia, calidad y buena orientación de la </a:t>
            </a:r>
            <a:r>
              <a:rPr lang="es-ES" sz="3000" dirty="0" smtClean="0">
                <a:latin typeface="Algerian" pitchFamily="82" charset="0"/>
              </a:rPr>
              <a:t>intervención</a:t>
            </a:r>
            <a:r>
              <a:rPr lang="es-ES" sz="3000" b="0" dirty="0" smtClean="0">
                <a:latin typeface="Algerian" pitchFamily="82" charset="0"/>
              </a:rPr>
              <a:t> del</a:t>
            </a:r>
            <a:r>
              <a:rPr lang="es-ES" sz="3000" dirty="0" smtClean="0">
                <a:latin typeface="Algerian" pitchFamily="82" charset="0"/>
              </a:rPr>
              <a:t> estado, </a:t>
            </a:r>
            <a:r>
              <a:rPr lang="es-ES" sz="3000" b="0" dirty="0" smtClean="0">
                <a:latin typeface="Algerian" pitchFamily="82" charset="0"/>
              </a:rPr>
              <a:t>que proporciona a éste buena parte de su </a:t>
            </a:r>
            <a:r>
              <a:rPr lang="es-ES" sz="3000" dirty="0" smtClean="0">
                <a:latin typeface="Algerian" pitchFamily="82" charset="0"/>
              </a:rPr>
              <a:t>legitimidad</a:t>
            </a:r>
            <a:r>
              <a:rPr lang="es-ES" sz="3000" b="0" dirty="0" smtClean="0">
                <a:latin typeface="Algerian" pitchFamily="82" charset="0"/>
              </a:rPr>
              <a:t> en lo que a veces se define como una “</a:t>
            </a:r>
            <a:r>
              <a:rPr lang="es-ES" sz="3000" dirty="0" smtClean="0">
                <a:latin typeface="Algerian" pitchFamily="82" charset="0"/>
              </a:rPr>
              <a:t>nueva forma de gobernar</a:t>
            </a:r>
            <a:r>
              <a:rPr lang="es-ES" sz="3000" b="0" dirty="0" smtClean="0">
                <a:latin typeface="Algerian" pitchFamily="82" charset="0"/>
              </a:rPr>
              <a:t>”</a:t>
            </a:r>
          </a:p>
          <a:p>
            <a:endParaRPr lang="es-ES" b="0" dirty="0" smtClean="0">
              <a:latin typeface="Algerian" pitchFamily="82" charset="0"/>
            </a:endParaRPr>
          </a:p>
          <a:p>
            <a:r>
              <a:rPr lang="es-ES" sz="3000" b="0" dirty="0" smtClean="0">
                <a:latin typeface="Algerian" pitchFamily="82" charset="0"/>
              </a:rPr>
              <a:t>AGULAR: “UNA SERIE DE CAMBIOS… RELATIVOS A LAS RELACIONES ENTRE EL GOBIERNO Y LA SOCIEDAD EN MUCHOS ESTADOS PARA RECONSTRUIR EL SENTIDO Y CAPACIDAD DE DIRECCIÓN DE LA SOCIEDAD”  … “ES LA MAYOR CAPACIDAD DE DECISIÓN E INFLUENCIA </a:t>
            </a:r>
            <a:r>
              <a:rPr lang="es-ES" sz="3000" b="0" dirty="0" err="1" smtClean="0">
                <a:latin typeface="Algerian" pitchFamily="82" charset="0"/>
              </a:rPr>
              <a:t>quE</a:t>
            </a:r>
            <a:r>
              <a:rPr lang="es-ES" sz="3000" b="0" dirty="0" smtClean="0">
                <a:latin typeface="Algerian" pitchFamily="82" charset="0"/>
              </a:rPr>
              <a:t> LOS ACTORES NO GUBERNAMENTALES HAN ADQUIRIDO EN LOS ASUNTOS PÚBLICOS”</a:t>
            </a:r>
          </a:p>
          <a:p>
            <a:endParaRPr lang="es-ES" b="0" dirty="0" smtClean="0">
              <a:latin typeface="Algerian" pitchFamily="82" charset="0"/>
            </a:endParaRPr>
          </a:p>
          <a:p>
            <a:r>
              <a:rPr lang="es-ES" sz="3000" b="0" dirty="0" smtClean="0">
                <a:latin typeface="Algerian" pitchFamily="82" charset="0"/>
              </a:rPr>
              <a:t>PARA PANUD: “…EL EJERCICIO DE LA AUTORIDAD POLÍTICA, ECONÓMICA Y ADMINISTRATIVA PARA MANEJAR LOS ASUNTOS DE LA NACIÓN… COMPLEJO MCANISMO, PROCESOS Y RELACIONES E INSTITUCIONES POR MEDIO DE LOS CUALES LOS CIUDADANOS Y LOS GRUPOS ARTICULAN SUS INTERESES , EJERCEN SUS DERECHOS Y OBLIGACIONES Y MEDIAN SUS DIFERENCIAS..”</a:t>
            </a:r>
          </a:p>
          <a:p>
            <a:endParaRPr lang="es-ES" sz="2600" b="0" dirty="0" smtClean="0">
              <a:latin typeface="Algerian" pitchFamily="82" charset="0"/>
            </a:endParaRPr>
          </a:p>
          <a:p>
            <a:endParaRPr lang="es-MX" sz="2600" b="0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88640"/>
            <a:ext cx="7520940" cy="725760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80920" cy="5472608"/>
          </a:xfrm>
        </p:spPr>
        <p:txBody>
          <a:bodyPr>
            <a:normAutofit/>
          </a:bodyPr>
          <a:lstStyle/>
          <a:p>
            <a:r>
              <a:rPr lang="es-MX" sz="2800" dirty="0" smtClean="0">
                <a:latin typeface="Algerian" pitchFamily="82" charset="0"/>
              </a:rPr>
              <a:t>				  </a:t>
            </a:r>
            <a:r>
              <a:rPr lang="es-MX" sz="3200" dirty="0" smtClean="0">
                <a:latin typeface="Algerian" pitchFamily="82" charset="0"/>
              </a:rPr>
              <a:t>GOBIERNO</a:t>
            </a:r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sz="2400" dirty="0" smtClean="0">
                <a:latin typeface="Algerian" pitchFamily="82" charset="0"/>
              </a:rPr>
              <a:t>    </a:t>
            </a:r>
            <a:r>
              <a:rPr lang="es-MX" sz="2800" dirty="0" smtClean="0">
                <a:latin typeface="Algerian" pitchFamily="82" charset="0"/>
              </a:rPr>
              <a:t>LEGITIMIDAD </a:t>
            </a:r>
            <a:r>
              <a:rPr lang="es-MX" sz="2400" dirty="0" smtClean="0">
                <a:latin typeface="Algerian" pitchFamily="82" charset="0"/>
              </a:rPr>
              <a:t>    		              </a:t>
            </a:r>
            <a:r>
              <a:rPr lang="es-MX" sz="2800" dirty="0" smtClean="0">
                <a:latin typeface="Algerian" pitchFamily="82" charset="0"/>
              </a:rPr>
              <a:t>EFICIENCIA</a:t>
            </a:r>
          </a:p>
          <a:p>
            <a:endParaRPr lang="es-MX" dirty="0" smtClean="0"/>
          </a:p>
          <a:p>
            <a:r>
              <a:rPr lang="es-MX" dirty="0" smtClean="0"/>
              <a:t>				</a:t>
            </a:r>
            <a:r>
              <a:rPr lang="es-MX" sz="2400" dirty="0" smtClean="0">
                <a:latin typeface="Algerian" pitchFamily="82" charset="0"/>
              </a:rPr>
              <a:t>     SOCIEDAD </a:t>
            </a:r>
            <a:endParaRPr lang="es-MX" sz="2400" dirty="0" smtClean="0"/>
          </a:p>
          <a:p>
            <a:endParaRPr lang="es-MX" dirty="0" smtClean="0"/>
          </a:p>
          <a:p>
            <a:r>
              <a:rPr lang="es-MX" sz="2400" dirty="0" smtClean="0">
                <a:latin typeface="Algerian" pitchFamily="82" charset="0"/>
              </a:rPr>
              <a:t>	                             AGENDA  PUBLICA</a:t>
            </a:r>
          </a:p>
          <a:p>
            <a:pPr marL="0" algn="ctr">
              <a:spcBef>
                <a:spcPts val="0"/>
              </a:spcBef>
            </a:pPr>
            <a:endParaRPr lang="es-MX" sz="2400" dirty="0" smtClean="0">
              <a:latin typeface="Algerian" pitchFamily="82" charset="0"/>
            </a:endParaRPr>
          </a:p>
          <a:p>
            <a:pPr marL="0" algn="ctr">
              <a:spcBef>
                <a:spcPts val="0"/>
              </a:spcBef>
            </a:pPr>
            <a:r>
              <a:rPr lang="es-MX" sz="2400" dirty="0" smtClean="0">
                <a:latin typeface="Algerian" pitchFamily="82" charset="0"/>
              </a:rPr>
              <a:t>Acción del gobierno </a:t>
            </a:r>
          </a:p>
          <a:p>
            <a:pPr marL="0" algn="ctr">
              <a:spcBef>
                <a:spcPts val="0"/>
              </a:spcBef>
            </a:pPr>
            <a:r>
              <a:rPr lang="es-MX" sz="2400" dirty="0" smtClean="0">
                <a:latin typeface="Algerian" pitchFamily="82" charset="0"/>
              </a:rPr>
              <a:t> (quehacer del funcionario público)</a:t>
            </a:r>
          </a:p>
          <a:p>
            <a:pPr marL="0" algn="ctr">
              <a:spcBef>
                <a:spcPts val="0"/>
              </a:spcBef>
            </a:pPr>
            <a:endParaRPr lang="es-MX" sz="2400" dirty="0" smtClean="0">
              <a:latin typeface="Algerian" pitchFamily="82" charset="0"/>
            </a:endParaRPr>
          </a:p>
          <a:p>
            <a:pPr marL="0" algn="ctr">
              <a:spcBef>
                <a:spcPts val="0"/>
              </a:spcBef>
            </a:pPr>
            <a:r>
              <a:rPr lang="es-MX" sz="3200" dirty="0" smtClean="0">
                <a:latin typeface="Algerian" pitchFamily="82" charset="0"/>
              </a:rPr>
              <a:t>gobernanza</a:t>
            </a:r>
            <a:endParaRPr lang="es-MX" sz="3200" dirty="0">
              <a:latin typeface="Algerian" pitchFamily="82" charset="0"/>
            </a:endParaRPr>
          </a:p>
        </p:txBody>
      </p:sp>
      <p:cxnSp>
        <p:nvCxnSpPr>
          <p:cNvPr id="5" name="4 Conector recto de flecha"/>
          <p:cNvCxnSpPr/>
          <p:nvPr/>
        </p:nvCxnSpPr>
        <p:spPr>
          <a:xfrm flipH="1">
            <a:off x="2555776" y="1412776"/>
            <a:ext cx="1224136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4860032" y="1412776"/>
            <a:ext cx="144016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4355976" y="1484784"/>
            <a:ext cx="0" cy="151216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4355976" y="3573016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4355976" y="4365104"/>
            <a:ext cx="0" cy="36004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4355976" y="5445224"/>
            <a:ext cx="0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H="1">
            <a:off x="1187624" y="5949280"/>
            <a:ext cx="19442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 de flecha"/>
          <p:cNvCxnSpPr/>
          <p:nvPr/>
        </p:nvCxnSpPr>
        <p:spPr>
          <a:xfrm flipV="1">
            <a:off x="1187624" y="2636912"/>
            <a:ext cx="0" cy="331236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>
            <a:off x="5868144" y="5949280"/>
            <a:ext cx="18722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 flipH="1" flipV="1">
            <a:off x="7668344" y="2708920"/>
            <a:ext cx="72008" cy="32403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576064"/>
          </a:xfrm>
        </p:spPr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688632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/>
              <a:t>			          </a:t>
            </a:r>
            <a:r>
              <a:rPr lang="es-MX" sz="2400" dirty="0" smtClean="0">
                <a:latin typeface="Algerian" pitchFamily="82" charset="0"/>
              </a:rPr>
              <a:t>DISEÑO DE POLITICAS PÚBLICAS:</a:t>
            </a:r>
          </a:p>
          <a:p>
            <a:endParaRPr lang="es-MX" sz="1000" dirty="0" smtClean="0"/>
          </a:p>
          <a:p>
            <a:r>
              <a:rPr lang="es-MX" dirty="0" smtClean="0"/>
              <a:t>						</a:t>
            </a:r>
            <a:r>
              <a:rPr lang="es-MX" sz="1800" dirty="0" smtClean="0"/>
              <a:t>    Problema 1</a:t>
            </a:r>
          </a:p>
          <a:p>
            <a:r>
              <a:rPr lang="es-MX" dirty="0" smtClean="0"/>
              <a:t>                                       - RECURSOS $                               </a:t>
            </a:r>
            <a:r>
              <a:rPr lang="es-MX" sz="1800" dirty="0" smtClean="0"/>
              <a:t>Problema 2</a:t>
            </a:r>
          </a:p>
          <a:p>
            <a:r>
              <a:rPr lang="es-MX" dirty="0" smtClean="0"/>
              <a:t>						    </a:t>
            </a:r>
            <a:r>
              <a:rPr lang="es-MX" sz="1800" dirty="0" smtClean="0"/>
              <a:t>Problema 3</a:t>
            </a:r>
          </a:p>
          <a:p>
            <a:pPr>
              <a:spcBef>
                <a:spcPts val="0"/>
              </a:spcBef>
            </a:pPr>
            <a:r>
              <a:rPr lang="es-MX" sz="2400" dirty="0" smtClean="0">
                <a:latin typeface="Algerian" pitchFamily="82" charset="0"/>
              </a:rPr>
              <a:t>  SOCIEDAD                  GOBIERNO     </a:t>
            </a:r>
            <a:r>
              <a:rPr lang="es-MX" sz="1800" dirty="0" smtClean="0"/>
              <a:t>Problema 4</a:t>
            </a:r>
            <a:r>
              <a:rPr lang="es-MX" sz="1800" b="0" dirty="0" smtClean="0"/>
              <a:t>        </a:t>
            </a:r>
            <a:r>
              <a:rPr lang="es-MX" sz="2200" dirty="0" smtClean="0">
                <a:latin typeface="Algerian" pitchFamily="82" charset="0"/>
              </a:rPr>
              <a:t>¿Cuál Atender?  </a:t>
            </a:r>
          </a:p>
          <a:p>
            <a:pPr>
              <a:spcBef>
                <a:spcPts val="0"/>
              </a:spcBef>
            </a:pPr>
            <a:r>
              <a:rPr lang="es-MX" sz="2400" dirty="0" smtClean="0">
                <a:latin typeface="Algerian" pitchFamily="82" charset="0"/>
              </a:rPr>
              <a:t>   GENERA     				   </a:t>
            </a:r>
            <a:r>
              <a:rPr lang="es-MX" sz="1800" dirty="0" smtClean="0"/>
              <a:t>Problema 5</a:t>
            </a:r>
          </a:p>
          <a:p>
            <a:r>
              <a:rPr lang="es-MX" dirty="0" smtClean="0"/>
              <a:t>                                   </a:t>
            </a:r>
            <a:r>
              <a:rPr lang="es-MX" sz="2400" dirty="0" smtClean="0"/>
              <a:t>+ DEMANDAS                 </a:t>
            </a:r>
            <a:r>
              <a:rPr lang="es-MX" sz="1800" dirty="0" smtClean="0"/>
              <a:t>Problema N...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 indent="0">
              <a:spcBef>
                <a:spcPts val="0"/>
              </a:spcBef>
            </a:pPr>
            <a:r>
              <a:rPr lang="es-MX" dirty="0" smtClean="0"/>
              <a:t>  </a:t>
            </a:r>
            <a:r>
              <a:rPr lang="es-MX" sz="2000" dirty="0" smtClean="0"/>
              <a:t>El como tomar la decisión y a que grupo o sector social                 </a:t>
            </a:r>
            <a:r>
              <a:rPr lang="es-MX" sz="2400" dirty="0" smtClean="0">
                <a:latin typeface="Algerian" pitchFamily="82" charset="0"/>
              </a:rPr>
              <a:t>AGENDA</a:t>
            </a:r>
          </a:p>
          <a:p>
            <a:pPr marL="0" indent="0">
              <a:spcBef>
                <a:spcPts val="0"/>
              </a:spcBef>
            </a:pPr>
            <a:r>
              <a:rPr lang="es-MX" sz="2000" dirty="0" smtClean="0"/>
              <a:t>  atender es lo que conocemos como </a:t>
            </a:r>
            <a:r>
              <a:rPr lang="es-MX" sz="2400" dirty="0" smtClean="0"/>
              <a:t>diseño de</a:t>
            </a:r>
            <a:r>
              <a:rPr lang="es-MX" sz="2000" dirty="0" smtClean="0"/>
              <a:t>                             </a:t>
            </a:r>
            <a:r>
              <a:rPr lang="es-MX" sz="2400" dirty="0" smtClean="0">
                <a:latin typeface="Algerian" pitchFamily="82" charset="0"/>
              </a:rPr>
              <a:t>PÚBLICA</a:t>
            </a:r>
          </a:p>
          <a:p>
            <a:pPr marL="0" indent="0">
              <a:spcBef>
                <a:spcPts val="0"/>
              </a:spcBef>
            </a:pPr>
            <a:r>
              <a:rPr lang="es-MX" sz="2000" dirty="0" smtClean="0"/>
              <a:t>  </a:t>
            </a:r>
            <a:r>
              <a:rPr lang="es-MX" sz="2400" dirty="0" smtClean="0"/>
              <a:t>políticas públicas</a:t>
            </a:r>
            <a:r>
              <a:rPr lang="es-MX" sz="2000" dirty="0" smtClean="0"/>
              <a:t>, que se materializa con la decisión</a:t>
            </a:r>
          </a:p>
          <a:p>
            <a:pPr marL="0" indent="0">
              <a:spcBef>
                <a:spcPts val="0"/>
              </a:spcBef>
            </a:pPr>
            <a:r>
              <a:rPr lang="es-MX" sz="2000" dirty="0" smtClean="0"/>
              <a:t>   de asignar recursos para realizar  una (s) acción (es) determinada (s).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835696" y="2492896"/>
            <a:ext cx="64807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763688" y="3284984"/>
            <a:ext cx="648072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angular"/>
          <p:cNvCxnSpPr/>
          <p:nvPr/>
        </p:nvCxnSpPr>
        <p:spPr>
          <a:xfrm rot="16200000" flipH="1">
            <a:off x="3635896" y="2204864"/>
            <a:ext cx="648072" cy="648072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angular"/>
          <p:cNvCxnSpPr/>
          <p:nvPr/>
        </p:nvCxnSpPr>
        <p:spPr>
          <a:xfrm rot="5400000" flipH="1" flipV="1">
            <a:off x="3671900" y="3320988"/>
            <a:ext cx="720080" cy="504056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7668344" y="3212976"/>
            <a:ext cx="0" cy="10801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Abrir llave"/>
          <p:cNvSpPr/>
          <p:nvPr/>
        </p:nvSpPr>
        <p:spPr>
          <a:xfrm>
            <a:off x="4644008" y="1556792"/>
            <a:ext cx="360040" cy="30243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Algerian" pitchFamily="82" charset="0"/>
              </a:rPr>
              <a:t>Políticas Públicas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00628"/>
            <a:ext cx="8496944" cy="5640740"/>
          </a:xfrm>
        </p:spPr>
        <p:txBody>
          <a:bodyPr>
            <a:normAutofit/>
          </a:bodyPr>
          <a:lstStyle/>
          <a:p>
            <a:pPr algn="ctr"/>
            <a:r>
              <a:rPr lang="es-MX" sz="2400" dirty="0" smtClean="0">
                <a:latin typeface="Algerian" pitchFamily="82" charset="0"/>
              </a:rPr>
              <a:t>IMPLEMENTACIÓN DE LAS POLITICAS PÚBLICAS</a:t>
            </a:r>
          </a:p>
          <a:p>
            <a:endParaRPr lang="es-MX" dirty="0" smtClean="0"/>
          </a:p>
          <a:p>
            <a:pPr marL="0">
              <a:spcBef>
                <a:spcPts val="0"/>
              </a:spcBef>
            </a:pPr>
            <a:endParaRPr lang="es-MX" sz="2000" dirty="0" smtClean="0">
              <a:latin typeface="Algerian" pitchFamily="82" charset="0"/>
            </a:endParaRPr>
          </a:p>
          <a:p>
            <a:pPr marL="0" indent="0">
              <a:spcBef>
                <a:spcPts val="0"/>
              </a:spcBef>
            </a:pPr>
            <a:r>
              <a:rPr lang="es-MX" sz="2000" dirty="0" smtClean="0">
                <a:latin typeface="Algerian" pitchFamily="82" charset="0"/>
              </a:rPr>
              <a:t>AGENDA </a:t>
            </a:r>
            <a:r>
              <a:rPr lang="es-MX" dirty="0" smtClean="0"/>
              <a:t>	    </a:t>
            </a:r>
            <a:r>
              <a:rPr lang="es-MX" sz="1800" dirty="0" smtClean="0"/>
              <a:t>Selecciona y Prioriza </a:t>
            </a:r>
            <a:r>
              <a:rPr lang="es-MX" dirty="0" smtClean="0"/>
              <a:t>	                       </a:t>
            </a:r>
            <a:r>
              <a:rPr lang="es-MX" sz="2400" dirty="0" smtClean="0">
                <a:latin typeface="Algerian" pitchFamily="82" charset="0"/>
              </a:rPr>
              <a:t>Un  Plan</a:t>
            </a:r>
            <a:r>
              <a:rPr lang="es-MX" dirty="0" smtClean="0"/>
              <a:t>	</a:t>
            </a:r>
          </a:p>
          <a:p>
            <a:pPr marL="0" indent="0">
              <a:spcBef>
                <a:spcPts val="0"/>
              </a:spcBef>
            </a:pPr>
            <a:r>
              <a:rPr lang="es-MX" sz="2000" dirty="0" smtClean="0">
                <a:latin typeface="Algerian" pitchFamily="82" charset="0"/>
              </a:rPr>
              <a:t>PÚBLICA </a:t>
            </a:r>
            <a:r>
              <a:rPr lang="es-MX" dirty="0" smtClean="0"/>
              <a:t>	    </a:t>
            </a:r>
            <a:r>
              <a:rPr lang="es-MX" sz="1800" dirty="0" smtClean="0"/>
              <a:t>los Problemas que se</a:t>
            </a:r>
            <a:r>
              <a:rPr lang="es-MX" dirty="0" smtClean="0"/>
              <a:t>                      		</a:t>
            </a:r>
          </a:p>
          <a:p>
            <a:pPr marL="0" indent="0">
              <a:spcBef>
                <a:spcPts val="0"/>
              </a:spcBef>
            </a:pPr>
            <a:r>
              <a:rPr lang="es-MX" dirty="0" smtClean="0"/>
              <a:t>		    </a:t>
            </a:r>
            <a:r>
              <a:rPr lang="es-MX" sz="1800" dirty="0" smtClean="0"/>
              <a:t>Atenderán por el Gobierno</a:t>
            </a:r>
          </a:p>
          <a:p>
            <a:r>
              <a:rPr lang="es-MX" dirty="0" smtClean="0"/>
              <a:t>						                       </a:t>
            </a:r>
            <a:r>
              <a:rPr lang="es-MX" sz="2400" dirty="0" smtClean="0">
                <a:latin typeface="Algerian" pitchFamily="82" charset="0"/>
              </a:rPr>
              <a:t># </a:t>
            </a:r>
            <a:r>
              <a:rPr lang="es-MX" sz="2800" dirty="0" smtClean="0">
                <a:latin typeface="Algerian" pitchFamily="82" charset="0"/>
              </a:rPr>
              <a:t>Programas</a:t>
            </a:r>
          </a:p>
          <a:p>
            <a:r>
              <a:rPr lang="es-MX" dirty="0" smtClean="0"/>
              <a:t> 							</a:t>
            </a:r>
          </a:p>
          <a:p>
            <a:r>
              <a:rPr lang="es-MX" dirty="0" smtClean="0"/>
              <a:t> </a:t>
            </a:r>
            <a:r>
              <a:rPr lang="es-MX" sz="2000" dirty="0" smtClean="0">
                <a:latin typeface="Algerian" pitchFamily="82" charset="0"/>
              </a:rPr>
              <a:t>IMPLEMENTACIÓN DE POLITICAS PUBLICAS</a:t>
            </a:r>
          </a:p>
          <a:p>
            <a:r>
              <a:rPr lang="es-MX" dirty="0" smtClean="0"/>
              <a:t>							      </a:t>
            </a:r>
            <a:r>
              <a:rPr lang="es-MX" sz="2400" dirty="0" smtClean="0">
                <a:latin typeface="Algerian" pitchFamily="82" charset="0"/>
              </a:rPr>
              <a:t>+ proyectos</a:t>
            </a:r>
          </a:p>
          <a:p>
            <a:endParaRPr lang="es-MX" dirty="0" smtClean="0"/>
          </a:p>
          <a:p>
            <a:endParaRPr lang="es-MX" dirty="0" smtClean="0"/>
          </a:p>
          <a:p>
            <a:pPr marL="0">
              <a:spcBef>
                <a:spcPts val="0"/>
              </a:spcBef>
            </a:pPr>
            <a:r>
              <a:rPr lang="es-MX" dirty="0" smtClean="0"/>
              <a:t>               </a:t>
            </a:r>
            <a:r>
              <a:rPr lang="es-MX" sz="2400" dirty="0" smtClean="0">
                <a:latin typeface="Algerian" pitchFamily="82" charset="0"/>
              </a:rPr>
              <a:t>BUROCRACIA DEL GOBIERNO</a:t>
            </a:r>
            <a:r>
              <a:rPr lang="es-MX" dirty="0" smtClean="0"/>
              <a:t>                      </a:t>
            </a:r>
            <a:r>
              <a:rPr lang="es-MX" sz="2400" dirty="0" smtClean="0">
                <a:latin typeface="Algerian" pitchFamily="82" charset="0"/>
              </a:rPr>
              <a:t>++acciones</a:t>
            </a:r>
          </a:p>
          <a:p>
            <a:pPr marL="0">
              <a:spcBef>
                <a:spcPts val="0"/>
              </a:spcBef>
            </a:pPr>
            <a:r>
              <a:rPr lang="es-MX" dirty="0" smtClean="0"/>
              <a:t>                     </a:t>
            </a:r>
            <a:r>
              <a:rPr lang="es-MX" sz="2400" dirty="0" smtClean="0">
                <a:latin typeface="Algerian" pitchFamily="82" charset="0"/>
              </a:rPr>
              <a:t>FUNCIONARIOS PUBLICOS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7020272" y="2492896"/>
            <a:ext cx="0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>
            <a:off x="7020272" y="3645024"/>
            <a:ext cx="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7020272" y="4797152"/>
            <a:ext cx="0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Abrir llave"/>
          <p:cNvSpPr/>
          <p:nvPr/>
        </p:nvSpPr>
        <p:spPr>
          <a:xfrm>
            <a:off x="5580112" y="2060848"/>
            <a:ext cx="648072" cy="3960440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2987824" y="4293096"/>
            <a:ext cx="0" cy="11521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/>
          <p:nvPr/>
        </p:nvCxnSpPr>
        <p:spPr>
          <a:xfrm>
            <a:off x="1619672" y="2564904"/>
            <a:ext cx="72008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203848" y="3068960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1099</TotalTime>
  <Words>2009</Words>
  <Application>Microsoft Office PowerPoint</Application>
  <PresentationFormat>Presentación en pantalla (4:3)</PresentationFormat>
  <Paragraphs>422</Paragraphs>
  <Slides>39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39</vt:i4>
      </vt:variant>
    </vt:vector>
  </HeadingPairs>
  <TitlesOfParts>
    <vt:vector size="40" baseType="lpstr">
      <vt:lpstr>Ángulos</vt:lpstr>
      <vt:lpstr>DISEÑO, IMPLEMENTACIÓN Y EVALUACIÓN DE POLITICAS PÚBLICAS EN MATERIA DE PREVENCIÓN SOCIAL DE LA VIOLENCIA Y LA DELINCUENCIA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Políticas Públicas</vt:lpstr>
      <vt:lpstr> Las políticas públicas</vt:lpstr>
      <vt:lpstr>Diapositiva 11</vt:lpstr>
      <vt:lpstr>Políticas Públicas</vt:lpstr>
      <vt:lpstr>Políticas públicas y planeación</vt:lpstr>
      <vt:lpstr>Diapositiva 14</vt:lpstr>
      <vt:lpstr>Diapositiva 15</vt:lpstr>
      <vt:lpstr>Diapositiva 16</vt:lpstr>
      <vt:lpstr>Políticas y programas</vt:lpstr>
      <vt:lpstr>Programas: estructuras y conceptos</vt:lpstr>
      <vt:lpstr>Programas: estructuras y conceptos</vt:lpstr>
      <vt:lpstr>El lugar de la evaluación</vt:lpstr>
      <vt:lpstr>Evaluación ex-ante y ex-post</vt:lpstr>
      <vt:lpstr>Metas y objetivos</vt:lpstr>
      <vt:lpstr>Satisfacción de la población objetivo</vt:lpstr>
      <vt:lpstr>Cobertura</vt:lpstr>
      <vt:lpstr>Apego a las reglas de operación</vt:lpstr>
      <vt:lpstr>Evaluación de impacto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  <vt:lpstr>Implementación de Políticas Públicas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POLÍTICAS PÚBLICAS</dc:title>
  <dc:creator>Mario Jaime Montoya</dc:creator>
  <cp:lastModifiedBy>Usuario</cp:lastModifiedBy>
  <cp:revision>115</cp:revision>
  <dcterms:created xsi:type="dcterms:W3CDTF">2011-09-20T13:59:07Z</dcterms:created>
  <dcterms:modified xsi:type="dcterms:W3CDTF">2015-04-24T16:20:18Z</dcterms:modified>
</cp:coreProperties>
</file>